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21.xml" ContentType="application/vnd.openxmlformats-officedocument.presentationml.slide+xml"/>
  <Override PartName="/ppt/notesSlides/notesSlide21.xml" ContentType="application/vnd.openxmlformats-officedocument.presentationml.notesSlide+xml"/>
  <Override PartName="/ppt/slides/slide22.xml" ContentType="application/vnd.openxmlformats-officedocument.presentationml.slide+xml"/>
  <Override PartName="/ppt/notesSlides/notesSlide22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2a81dcee762f44b1" /><Relationship Type="http://schemas.openxmlformats.org/officeDocument/2006/relationships/extended-properties" Target="/docProps/app.xml" Id="Rfe963d24d7974e9f" /><Relationship Type="http://schemas.openxmlformats.org/officeDocument/2006/relationships/officeDocument" Target="/ppt/presentation.xml" Id="R1ce1e005b94b409f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30f851473e7d4853"/>
  </p:sldMasterIdLst>
  <p:notesMasterIdLst>
    <p:notesMasterId xmlns:r="http://schemas.openxmlformats.org/officeDocument/2006/relationships" r:id="R78ac4325aaab44c6"/>
  </p:notesMasterIdLst>
  <p:sldIdLst>
    <p:sldId xmlns:r="http://schemas.openxmlformats.org/officeDocument/2006/relationships" id="256" r:id="R5b6bc2b2711c4d50"/>
    <p:sldId xmlns:r="http://schemas.openxmlformats.org/officeDocument/2006/relationships" id="257" r:id="Rd1f3c80772bc421f"/>
    <p:sldId xmlns:r="http://schemas.openxmlformats.org/officeDocument/2006/relationships" id="258" r:id="R9136cd2746344a1b"/>
    <p:sldId xmlns:r="http://schemas.openxmlformats.org/officeDocument/2006/relationships" id="259" r:id="R246d93e40e9b4c97"/>
    <p:sldId xmlns:r="http://schemas.openxmlformats.org/officeDocument/2006/relationships" id="260" r:id="R5b705b21e9f94b9a"/>
    <p:sldId xmlns:r="http://schemas.openxmlformats.org/officeDocument/2006/relationships" id="261" r:id="R6eb4f8eaa31146ef"/>
    <p:sldId xmlns:r="http://schemas.openxmlformats.org/officeDocument/2006/relationships" id="262" r:id="R90ba0154f56b42c6"/>
    <p:sldId xmlns:r="http://schemas.openxmlformats.org/officeDocument/2006/relationships" id="263" r:id="R416e49ee3eb94d53"/>
    <p:sldId xmlns:r="http://schemas.openxmlformats.org/officeDocument/2006/relationships" id="264" r:id="R558be601109c4213"/>
    <p:sldId xmlns:r="http://schemas.openxmlformats.org/officeDocument/2006/relationships" id="265" r:id="Rbd8dc5006a994550"/>
    <p:sldId xmlns:r="http://schemas.openxmlformats.org/officeDocument/2006/relationships" id="266" r:id="Re0fff1ed1aa547dc"/>
    <p:sldId xmlns:r="http://schemas.openxmlformats.org/officeDocument/2006/relationships" id="267" r:id="R2546ad295df240f4"/>
    <p:sldId xmlns:r="http://schemas.openxmlformats.org/officeDocument/2006/relationships" id="268" r:id="R6d6a13ff2d354e32"/>
    <p:sldId xmlns:r="http://schemas.openxmlformats.org/officeDocument/2006/relationships" id="269" r:id="Rd9eefb56153249bd"/>
    <p:sldId xmlns:r="http://schemas.openxmlformats.org/officeDocument/2006/relationships" id="270" r:id="Rf2716f434ebb48a3"/>
    <p:sldId xmlns:r="http://schemas.openxmlformats.org/officeDocument/2006/relationships" id="271" r:id="R5c3cf255b5144c1b"/>
    <p:sldId xmlns:r="http://schemas.openxmlformats.org/officeDocument/2006/relationships" id="272" r:id="R31cfbf50008c4df3"/>
    <p:sldId xmlns:r="http://schemas.openxmlformats.org/officeDocument/2006/relationships" id="273" r:id="R7cdced4fcce84aba"/>
    <p:sldId xmlns:r="http://schemas.openxmlformats.org/officeDocument/2006/relationships" id="274" r:id="R062d546ee48e4b9d"/>
    <p:sldId xmlns:r="http://schemas.openxmlformats.org/officeDocument/2006/relationships" id="275" r:id="Rb6c003b908db4d9d"/>
    <p:sldId xmlns:r="http://schemas.openxmlformats.org/officeDocument/2006/relationships" id="276" r:id="R41e3aeeb560141e8"/>
    <p:sldId xmlns:r="http://schemas.openxmlformats.org/officeDocument/2006/relationships" id="277" r:id="Rc2de565234e549d5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ddfd85cb9d004103" /><Relationship Type="http://schemas.openxmlformats.org/officeDocument/2006/relationships/slideMaster" Target="/ppt/slideMasters/slideMaster1.xml" Id="R30f851473e7d4853" /><Relationship Type="http://schemas.openxmlformats.org/officeDocument/2006/relationships/notesMaster" Target="/ppt/notesMasters/notesMaster1.xml" Id="R78ac4325aaab44c6" /><Relationship Type="http://schemas.openxmlformats.org/officeDocument/2006/relationships/presProps" Target="/ppt/presProps.xml" Id="R088f4904d6644562" /><Relationship Type="http://schemas.openxmlformats.org/officeDocument/2006/relationships/tableStyles" Target="/ppt/tableStyles.xml" Id="Rc1db1ebbae6d4aad" /><Relationship Type="http://schemas.openxmlformats.org/officeDocument/2006/relationships/slide" Target="/ppt/slides/slide1.xml" Id="R5b6bc2b2711c4d50" /><Relationship Type="http://schemas.openxmlformats.org/officeDocument/2006/relationships/slide" Target="/ppt/slides/slide2.xml" Id="Rd1f3c80772bc421f" /><Relationship Type="http://schemas.openxmlformats.org/officeDocument/2006/relationships/slide" Target="/ppt/slides/slide3.xml" Id="R9136cd2746344a1b" /><Relationship Type="http://schemas.openxmlformats.org/officeDocument/2006/relationships/slide" Target="/ppt/slides/slide4.xml" Id="R246d93e40e9b4c97" /><Relationship Type="http://schemas.openxmlformats.org/officeDocument/2006/relationships/slide" Target="/ppt/slides/slide5.xml" Id="R5b705b21e9f94b9a" /><Relationship Type="http://schemas.openxmlformats.org/officeDocument/2006/relationships/slide" Target="/ppt/slides/slide6.xml" Id="R6eb4f8eaa31146ef" /><Relationship Type="http://schemas.openxmlformats.org/officeDocument/2006/relationships/slide" Target="/ppt/slides/slide7.xml" Id="R90ba0154f56b42c6" /><Relationship Type="http://schemas.openxmlformats.org/officeDocument/2006/relationships/slide" Target="/ppt/slides/slide8.xml" Id="R416e49ee3eb94d53" /><Relationship Type="http://schemas.openxmlformats.org/officeDocument/2006/relationships/slide" Target="/ppt/slides/slide9.xml" Id="R558be601109c4213" /><Relationship Type="http://schemas.openxmlformats.org/officeDocument/2006/relationships/slide" Target="/ppt/slides/slide10.xml" Id="Rbd8dc5006a994550" /><Relationship Type="http://schemas.openxmlformats.org/officeDocument/2006/relationships/slide" Target="/ppt/slides/slide11.xml" Id="Re0fff1ed1aa547dc" /><Relationship Type="http://schemas.openxmlformats.org/officeDocument/2006/relationships/slide" Target="/ppt/slides/slide12.xml" Id="R2546ad295df240f4" /><Relationship Type="http://schemas.openxmlformats.org/officeDocument/2006/relationships/slide" Target="/ppt/slides/slide13.xml" Id="R6d6a13ff2d354e32" /><Relationship Type="http://schemas.openxmlformats.org/officeDocument/2006/relationships/slide" Target="/ppt/slides/slide14.xml" Id="Rd9eefb56153249bd" /><Relationship Type="http://schemas.openxmlformats.org/officeDocument/2006/relationships/slide" Target="/ppt/slides/slide15.xml" Id="Rf2716f434ebb48a3" /><Relationship Type="http://schemas.openxmlformats.org/officeDocument/2006/relationships/slide" Target="/ppt/slides/slide16.xml" Id="R5c3cf255b5144c1b" /><Relationship Type="http://schemas.openxmlformats.org/officeDocument/2006/relationships/slide" Target="/ppt/slides/slide17.xml" Id="R31cfbf50008c4df3" /><Relationship Type="http://schemas.openxmlformats.org/officeDocument/2006/relationships/slide" Target="/ppt/slides/slide18.xml" Id="R7cdced4fcce84aba" /><Relationship Type="http://schemas.openxmlformats.org/officeDocument/2006/relationships/slide" Target="/ppt/slides/slide19.xml" Id="R062d546ee48e4b9d" /><Relationship Type="http://schemas.openxmlformats.org/officeDocument/2006/relationships/slide" Target="/ppt/slides/slide20.xml" Id="Rb6c003b908db4d9d" /><Relationship Type="http://schemas.openxmlformats.org/officeDocument/2006/relationships/slide" Target="/ppt/slides/slide21.xml" Id="R41e3aeeb560141e8" /><Relationship Type="http://schemas.openxmlformats.org/officeDocument/2006/relationships/slide" Target="/ppt/slides/slide22.xml" Id="Rc2de565234e549d5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86abeb9d163e4f3f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 lang="ru-RU" noProof="1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1f104bc4106f47bc" /><Relationship Type="http://schemas.openxmlformats.org/officeDocument/2006/relationships/notesMaster" Target="/ppt/notesMasters/notesMaster1.xml" Id="R09c25ecdd12444bd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75f5107a38834a75" /><Relationship Type="http://schemas.openxmlformats.org/officeDocument/2006/relationships/notesMaster" Target="/ppt/notesMasters/notesMaster1.xml" Id="Re715de0900294118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01d4f29d9de64805" /><Relationship Type="http://schemas.openxmlformats.org/officeDocument/2006/relationships/notesMaster" Target="/ppt/notesMasters/notesMaster1.xml" Id="R179b4b0322534d25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e366f66b9f104536" /><Relationship Type="http://schemas.openxmlformats.org/officeDocument/2006/relationships/notesMaster" Target="/ppt/notesMasters/notesMaster1.xml" Id="R6d18e842d83444ca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55707394ff854e17" /><Relationship Type="http://schemas.openxmlformats.org/officeDocument/2006/relationships/notesMaster" Target="/ppt/notesMasters/notesMaster1.xml" Id="R8a1e19080d874f95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76bd2d8e5ba84880" /><Relationship Type="http://schemas.openxmlformats.org/officeDocument/2006/relationships/notesMaster" Target="/ppt/notesMasters/notesMaster1.xml" Id="R6d8624c95cf449ea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3462939404d845e1" /><Relationship Type="http://schemas.openxmlformats.org/officeDocument/2006/relationships/notesMaster" Target="/ppt/notesMasters/notesMaster1.xml" Id="R4ebae6d007ae46ba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6e0fc9a9570e46f8" /><Relationship Type="http://schemas.openxmlformats.org/officeDocument/2006/relationships/notesMaster" Target="/ppt/notesMasters/notesMaster1.xml" Id="Rda147669c1a74b43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b2a6409aecea47e6" /><Relationship Type="http://schemas.openxmlformats.org/officeDocument/2006/relationships/notesMaster" Target="/ppt/notesMasters/notesMaster1.xml" Id="R8e7a7c7a911a4c1f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6f685d6fbdcf4e2f" /><Relationship Type="http://schemas.openxmlformats.org/officeDocument/2006/relationships/notesMaster" Target="/ppt/notesMasters/notesMaster1.xml" Id="Rd1e498d159924efb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213b7b64f23344b2" /><Relationship Type="http://schemas.openxmlformats.org/officeDocument/2006/relationships/notesMaster" Target="/ppt/notesMasters/notesMaster1.xml" Id="R7e26fed33852481e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3eaa177434374b83" /><Relationship Type="http://schemas.openxmlformats.org/officeDocument/2006/relationships/notesMaster" Target="/ppt/notesMasters/notesMaster1.xml" Id="Rc5c843115caf4784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647b1b727b4f437f" /><Relationship Type="http://schemas.openxmlformats.org/officeDocument/2006/relationships/notesMaster" Target="/ppt/notesMasters/notesMaster1.xml" Id="R8bf4c68b90c04032" /></Relationships>
</file>

<file path=ppt/notesSlides/_rels/notesSlide21.xml.rels>&#65279;<?xml version="1.0" encoding="utf-8"?><Relationships xmlns="http://schemas.openxmlformats.org/package/2006/relationships"><Relationship Type="http://schemas.openxmlformats.org/officeDocument/2006/relationships/slide" Target="/ppt/slides/slide21.xml" Id="Rfa34ed412d474718" /><Relationship Type="http://schemas.openxmlformats.org/officeDocument/2006/relationships/notesMaster" Target="/ppt/notesMasters/notesMaster1.xml" Id="Re4bfd57891e64ee9" /></Relationships>
</file>

<file path=ppt/notesSlides/_rels/notesSlide22.xml.rels>&#65279;<?xml version="1.0" encoding="utf-8"?><Relationships xmlns="http://schemas.openxmlformats.org/package/2006/relationships"><Relationship Type="http://schemas.openxmlformats.org/officeDocument/2006/relationships/slide" Target="/ppt/slides/slide22.xml" Id="Rbfe005eed57842f2" /><Relationship Type="http://schemas.openxmlformats.org/officeDocument/2006/relationships/notesMaster" Target="/ppt/notesMasters/notesMaster1.xml" Id="R9ccccc65d8324283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dd10be68f4f6471c" /><Relationship Type="http://schemas.openxmlformats.org/officeDocument/2006/relationships/notesMaster" Target="/ppt/notesMasters/notesMaster1.xml" Id="R59b9b4a615494614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1b1d503407384dc8" /><Relationship Type="http://schemas.openxmlformats.org/officeDocument/2006/relationships/notesMaster" Target="/ppt/notesMasters/notesMaster1.xml" Id="R9ce813fda35349a0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137d8ea21065400a" /><Relationship Type="http://schemas.openxmlformats.org/officeDocument/2006/relationships/notesMaster" Target="/ppt/notesMasters/notesMaster1.xml" Id="R2dd5e250963641ba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95b030535e3545f3" /><Relationship Type="http://schemas.openxmlformats.org/officeDocument/2006/relationships/notesMaster" Target="/ppt/notesMasters/notesMaster1.xml" Id="R44062f030f2143f0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28bef2ca2a5d4f77" /><Relationship Type="http://schemas.openxmlformats.org/officeDocument/2006/relationships/notesMaster" Target="/ppt/notesMasters/notesMaster1.xml" Id="R591c85f9a9ae4e0d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2734e71af0234b17" /><Relationship Type="http://schemas.openxmlformats.org/officeDocument/2006/relationships/notesMaster" Target="/ppt/notesMasters/notesMaster1.xml" Id="R78ebefd70397497d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449d27a5592e49ec" /><Relationship Type="http://schemas.openxmlformats.org/officeDocument/2006/relationships/notesMaster" Target="/ppt/notesMasters/notesMaster1.xml" Id="R86703cd6a6394132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ru-RU" noProof="1"/>
              <a:t>2 мин. | Назовите тему и покажите итог: сегодня группа запустит первые три строки game.py.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ru-RU" noProof="1"/>
              <a:t>6 мин. | Набирайте строку по символам; ученики повторяют без изменения текста и запускают game.py.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ru-RU" noProof="1"/>
              <a:t>4 мин. | Коротко: тип данных — вид информации; str — текст; кавычки обозначают его границы.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ru-RU" noProof="1"/>
              <a:t>5 мин. | Ученики повторяют вторую строку без изменения текста и сверяют две строки результата.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ru-RU" noProof="1"/>
              <a:t>6 мин. | Ученики запускают строку без скобки, читают SyntaxError, добавляют ) и запускают снова.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ru-RU" noProof="1"/>
              <a:t>3 мин. | Ответ: Б; в нём есть кавычки, открывающая и закрывающая скобки.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ru-RU" noProof="1"/>
              <a:t>2 мин. | Связь с уроком: ученик нашёл и исправил ошибку — это и есть отладка. По ссылке ниже можно показать фотографию страницы журнала с мотыльком.</a:t>
            </a:r>
          </a:p>
          <a:p xmlns:a="http://schemas.openxmlformats.org/drawingml/2006/main">
            <a:r>
              <a:rPr lang="ru-RU" noProof="1"/>
              <a:t>[Sources]</a:t>
            </a:r>
          </a:p>
          <a:p xmlns:a="http://schemas.openxmlformats.org/drawingml/2006/main">
            <a:r>
              <a:rPr lang="ru-RU" noProof="1"/>
              <a:t>- https://americanhistory.si.edu/collections/object/nmah_334663</a:t>
            </a:r>
          </a:p>
          <a:p xmlns:a="http://schemas.openxmlformats.org/drawingml/2006/main">
            <a:r>
              <a:rPr lang="ru-RU" noProof="1"/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ru-RU" noProof="1"/>
              <a:t>10 мин. | Перерыв.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ru-RU" noProof="1"/>
              <a:t>3 мин. | Коротко назовите три понятия и переходите к сборке проекта.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ru-RU" noProof="1"/>
              <a:t>3 мин. | Предложите сравнить целевой результат с текущим game.py. Ожидаемый ответ: не хватает строки «Ты делаешь шаг вперёд». Эту строку ученики добавят на следующем слайде.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ru-RU" noProof="1"/>
              <a:t>8 мин. | Ученики добавляют четвёртую строку и сохраняют game.py. Запуск программы и образец вывода будут на следующем слайде.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ru-RU" noProof="1"/>
              <a:t>2 мин. | Коротко озвучьте три результата занятия.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ru-RU" noProof="1"/>
              <a:t>5 мин. | Готово, если вывод совпал с образцом; при ошибке используйте цикл «прочитай → найди → исправь → запусти».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ru-RU" noProof="1"/>
              <a:t>3 мин. | Проверьте четыре пункта; game.py остаётся сохранённым как рабочий файл проекта.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ru-RU" noProof="1"/>
              <a:t>1 мин. | Сохраните game.py; на следующем уроке программа начнёт спрашивать имя игрока.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ru-RU" noProof="1"/>
              <a:t>4 мин. | Подчеркните: программа — результат, программирование — процесс её создания.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ru-RU" noProof="1"/>
              <a:t>4 мин. | Ответ: дойти до кухни → открыть холодильник → достать йогурт.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ru-RU" noProof="1"/>
              <a:t>3 мин. | Связь: алгоритм задаёт порядок действий, программа записывает этот порядок командами.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ru-RU" noProof="1"/>
              <a:t>2 мин. | Скажите только главное: Python — язык команд и правил; сегодня используем print().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ru-RU" noProof="1"/>
              <a:t>5 мин. | Покажите в редакторе: место для кода, кнопку запуска и окно результата.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ru-RU" noProof="1"/>
              <a:t>5 мин. | Проверьте у каждого ученика: файл называется game.py и сохранён в папке курса.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ru-RU" noProof="1"/>
              <a:t>4 мин. | Покажите три части записи: имя функции, скобки вызова и текст в кавычках.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e4b9707d08a4e37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6095faa42ed742c6" /><Relationship Type="http://schemas.openxmlformats.org/officeDocument/2006/relationships/slideLayout" Target="/ppt/slideLayouts/slideLayout1.xml" Id="R8836b64015d94025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8836b64015d94025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 lang="ru-RU" noProof="1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 lang="ru-RU" noProof="1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 lang="ru-RU" noProof="1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 lang="ru-RU" noProof="1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 lang="ru-RU" noProof="1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 lang="ru-RU" noProof="1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 lang="ru-RU" noProof="1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 lang="ru-RU" noProof="1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 lang="ru-RU" noProof="1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 lang="ru-RU" noProof="1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 lang="ru-RU" noProof="1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 lang="ru-RU" noProof="1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 lang="ru-RU" noProof="1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 lang="ru-RU" noProof="1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 lang="ru-RU" noProof="1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 lang="ru-RU" noProof="1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 lang="ru-RU" noProof="1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 lang="ru-RU" noProof="1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 lang="ru-RU" noProof="1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fff2cbd8d1942bb" /><Relationship Type="http://schemas.openxmlformats.org/officeDocument/2006/relationships/image" Target="/ppt/media/image.png" Id="R49299a277c63490f" /><Relationship Type="http://schemas.openxmlformats.org/officeDocument/2006/relationships/notesSlide" Target="/ppt/notesSlides/notesSlide1.xml" Id="Rc61b7a64b3bf4dc7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9eb96b889ee43a3" /><Relationship Type="http://schemas.openxmlformats.org/officeDocument/2006/relationships/notesSlide" Target="/ppt/notesSlides/notesSlide10.xml" Id="Rfc35d4c73e504ad0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97076ba0e7542d9" /><Relationship Type="http://schemas.openxmlformats.org/officeDocument/2006/relationships/notesSlide" Target="/ppt/notesSlides/notesSlide11.xml" Id="R9e4abd358c024a49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f03b5e8ea3846af" /><Relationship Type="http://schemas.openxmlformats.org/officeDocument/2006/relationships/notesSlide" Target="/ppt/notesSlides/notesSlide12.xml" Id="R07b95b23af514f2a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11a9eb33c92477a" /><Relationship Type="http://schemas.openxmlformats.org/officeDocument/2006/relationships/notesSlide" Target="/ppt/notesSlides/notesSlide13.xml" Id="Raa999128032c4399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bf81b06b5d74fe5" /><Relationship Type="http://schemas.openxmlformats.org/officeDocument/2006/relationships/notesSlide" Target="/ppt/notesSlides/notesSlide14.xml" Id="Rb4150c8a5ee44e94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0547bf2d9474b08" /><Relationship Type="http://schemas.openxmlformats.org/officeDocument/2006/relationships/image" Target="/ppt/media/image12.png" Id="R2a9c40b203b94cfc" /><Relationship Type="http://schemas.openxmlformats.org/officeDocument/2006/relationships/notesSlide" Target="/ppt/notesSlides/notesSlide15.xml" Id="R24c45c013d7344e7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a5d9ccd818b432d" /><Relationship Type="http://schemas.openxmlformats.org/officeDocument/2006/relationships/image" Target="/ppt/media/image13.png" Id="R782d1941872b4a98" /><Relationship Type="http://schemas.openxmlformats.org/officeDocument/2006/relationships/notesSlide" Target="/ppt/notesSlides/notesSlide16.xml" Id="R77efd0afce40447a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42182dc46de41a5" /><Relationship Type="http://schemas.openxmlformats.org/officeDocument/2006/relationships/image" Target="/ppt/media/image14.png" Id="Rbb3fc8e9c47f41f8" /><Relationship Type="http://schemas.openxmlformats.org/officeDocument/2006/relationships/image" Target="/ppt/media/image15.png" Id="R3d6c1587effe42dd" /><Relationship Type="http://schemas.openxmlformats.org/officeDocument/2006/relationships/image" Target="/ppt/media/image16.png" Id="R188cd04866744e2c" /><Relationship Type="http://schemas.openxmlformats.org/officeDocument/2006/relationships/notesSlide" Target="/ppt/notesSlides/notesSlide17.xml" Id="R78dc4a9d0c734baa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66ddfab87844baa" /><Relationship Type="http://schemas.openxmlformats.org/officeDocument/2006/relationships/notesSlide" Target="/ppt/notesSlides/notesSlide18.xml" Id="Rf98cc02005bd46da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fe92ae229334d60" /><Relationship Type="http://schemas.openxmlformats.org/officeDocument/2006/relationships/notesSlide" Target="/ppt/notesSlides/notesSlide19.xml" Id="Raee61230a4bf44de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8776eec8f154390" /><Relationship Type="http://schemas.openxmlformats.org/officeDocument/2006/relationships/image" Target="/ppt/media/image2.png" Id="R7ea830a88d144a34" /><Relationship Type="http://schemas.openxmlformats.org/officeDocument/2006/relationships/notesSlide" Target="/ppt/notesSlides/notesSlide2.xml" Id="R18b2749734b44ce3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bbf4e8bd04046da" /><Relationship Type="http://schemas.openxmlformats.org/officeDocument/2006/relationships/notesSlide" Target="/ppt/notesSlides/notesSlide20.xml" Id="R68d1646b97e4418f" /></Relationships>
</file>

<file path=ppt/slides/_rels/slide2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9ff8f0b99c045e0" /><Relationship Type="http://schemas.openxmlformats.org/officeDocument/2006/relationships/image" Target="/ppt/media/image17.png" Id="Ra65dee5c31284cc3" /><Relationship Type="http://schemas.openxmlformats.org/officeDocument/2006/relationships/image" Target="/ppt/media/image18.png" Id="Raca133bd9ef94826" /><Relationship Type="http://schemas.openxmlformats.org/officeDocument/2006/relationships/image" Target="/ppt/media/image19.png" Id="R915cc62b58fd4da8" /><Relationship Type="http://schemas.openxmlformats.org/officeDocument/2006/relationships/image" Target="/ppt/media/image20.png" Id="R2d4fe1c93a2e4054" /><Relationship Type="http://schemas.openxmlformats.org/officeDocument/2006/relationships/notesSlide" Target="/ppt/notesSlides/notesSlide21.xml" Id="Rff6d974454da4e6a" /></Relationships>
</file>

<file path=ppt/slides/_rels/slide2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a5cc20564e94ebd" /><Relationship Type="http://schemas.openxmlformats.org/officeDocument/2006/relationships/image" Target="/ppt/media/image21.png" Id="Rde929a73ede34ca6" /><Relationship Type="http://schemas.openxmlformats.org/officeDocument/2006/relationships/notesSlide" Target="/ppt/notesSlides/notesSlide22.xml" Id="R06d6d225b6804a1c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bb702ef0583407e" /><Relationship Type="http://schemas.openxmlformats.org/officeDocument/2006/relationships/image" Target="/ppt/media/image3.png" Id="R50c84a665b7141e0" /><Relationship Type="http://schemas.openxmlformats.org/officeDocument/2006/relationships/image" Target="/ppt/media/image4.png" Id="Rf345d75f4833445f" /><Relationship Type="http://schemas.openxmlformats.org/officeDocument/2006/relationships/notesSlide" Target="/ppt/notesSlides/notesSlide3.xml" Id="Rabf2906353284796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f759795fcfe4390" /><Relationship Type="http://schemas.openxmlformats.org/officeDocument/2006/relationships/image" Target="/ppt/media/image5.png" Id="R65deff32c2b9445b" /><Relationship Type="http://schemas.openxmlformats.org/officeDocument/2006/relationships/notesSlide" Target="/ppt/notesSlides/notesSlide4.xml" Id="R277b6e0b033643b5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698865314564fce" /><Relationship Type="http://schemas.openxmlformats.org/officeDocument/2006/relationships/image" Target="/ppt/media/image6.png" Id="R44647d19af4745fa" /><Relationship Type="http://schemas.openxmlformats.org/officeDocument/2006/relationships/notesSlide" Target="/ppt/notesSlides/notesSlide5.xml" Id="R35ff6fd6174d49d1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9be3c6fc8fa4e0d" /><Relationship Type="http://schemas.openxmlformats.org/officeDocument/2006/relationships/image" Target="/ppt/media/image7.png" Id="R10f01f772da54b0c" /><Relationship Type="http://schemas.openxmlformats.org/officeDocument/2006/relationships/notesSlide" Target="/ppt/notesSlides/notesSlide6.xml" Id="R42a8794b4cd0489f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f08d1a6fada41e9" /><Relationship Type="http://schemas.openxmlformats.org/officeDocument/2006/relationships/image" Target="/ppt/media/image8.png" Id="R15307137d38547c2" /><Relationship Type="http://schemas.openxmlformats.org/officeDocument/2006/relationships/image" Target="/ppt/media/image9.png" Id="Ra53671f01ab14d3e" /><Relationship Type="http://schemas.openxmlformats.org/officeDocument/2006/relationships/image" Target="/ppt/media/image10.png" Id="Rae998a5c21b4439f" /><Relationship Type="http://schemas.openxmlformats.org/officeDocument/2006/relationships/notesSlide" Target="/ppt/notesSlides/notesSlide7.xml" Id="R0fd0b32d4ebb4566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ac7117d230e4f8e" /><Relationship Type="http://schemas.openxmlformats.org/officeDocument/2006/relationships/image" Target="/ppt/media/image11.png" Id="R6079ae5501f44497" /><Relationship Type="http://schemas.openxmlformats.org/officeDocument/2006/relationships/notesSlide" Target="/ppt/notesSlides/notesSlide8.xml" Id="R74235616a5bf4507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e2bd1964717428a" /><Relationship Type="http://schemas.openxmlformats.org/officeDocument/2006/relationships/notesSlide" Target="/ppt/notesSlides/notesSlide9.xml" Id="R41cf0adefead4435" /></Relationships>
</file>

<file path=ppt/slides/slide1.xml><?xml version="1.0" encoding="utf-8"?>
<p:sld xmlns:p="http://schemas.openxmlformats.org/presentationml/2006/main">
  <p:cSld>
    <p:bg>
      <p:bgPr>
        <a:gradFill xmlns:a="http://schemas.openxmlformats.org/drawingml/2006/main">
          <a:gsLst>
            <a:gs pos="0">
              <a:srgbClr val="0B1224"/>
            </a:gs>
            <a:gs pos="65000">
              <a:srgbClr val="101D39"/>
            </a:gs>
            <a:gs pos="100000">
              <a:srgbClr val="12284A"/>
            </a:gs>
          </a:gsLst>
          <a:lin ang="8100000"/>
        </a:gra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title-accent">
            <a:extLst xmlns:a="http://schemas.openxmlformats.org/drawingml/2006/main">
              <a:ext uri="{FF2B5EF4-FFF2-40B4-BE49-F238E27FC236}">
                <a16:creationId xmlns:a16="http://schemas.microsoft.com/office/drawing/2014/main" id="{31DD46EE-A286-4923-A85A-15DE14E7D0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819150"/>
            <a:ext cx="8763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5F3A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module">
            <a:extLst xmlns:a="http://schemas.openxmlformats.org/drawingml/2006/main">
              <a:ext uri="{FF2B5EF4-FFF2-40B4-BE49-F238E27FC236}">
                <a16:creationId xmlns:a16="http://schemas.microsoft.com/office/drawing/2014/main" id="{4D476757-51D6-4537-9477-0740835B1B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066800"/>
            <a:ext cx="57150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425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defRPr>
            </a:pPr>
            <a:r>
              <a:rPr sz="1425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rPr>
              <a:t>МОДУЛЬ 1 · CODE START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4037BB1D-AC6B-4EE1-9E74-BE1A37FBB4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762125"/>
            <a:ext cx="752475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98000"/>
              </a:lnSpc>
              <a:buNone/>
              <a:defRPr sz="46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46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Что такое</a:t>
            </a:r>
          </a:p>
          <a:p xmlns:a="http://schemas.openxmlformats.org/drawingml/2006/main">
            <a:pPr algn="l">
              <a:lnSpc>
                <a:spcPct val="98000"/>
              </a:lnSpc>
              <a:buNone/>
              <a:defRPr sz="46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46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программирование?</a:t>
            </a:r>
          </a:p>
        </p:txBody>
      </p:sp>
      <p:sp>
        <p:nvSpPr>
          <p:cNvPr id="4" name="subtitle">
            <a:extLst xmlns:a="http://schemas.openxmlformats.org/drawingml/2006/main">
              <a:ext uri="{FF2B5EF4-FFF2-40B4-BE49-F238E27FC236}">
                <a16:creationId xmlns:a16="http://schemas.microsoft.com/office/drawing/2014/main" id="{D2F08D22-A608-41DE-9F53-FEF38AF254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4000500"/>
            <a:ext cx="66675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875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1875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Урок 1 · Первая программа</a:t>
            </a:r>
          </a:p>
        </p:txBody>
      </p:sp>
      <p:sp>
        <p:nvSpPr>
          <p:cNvPr id="5" name="Ракета-badge">
            <a:extLst xmlns:a="http://schemas.openxmlformats.org/drawingml/2006/main">
              <a:ext uri="{FF2B5EF4-FFF2-40B4-BE49-F238E27FC236}">
                <a16:creationId xmlns:a16="http://schemas.microsoft.com/office/drawing/2014/main" id="{3D423DA6-93D0-4266-B256-E6973CFA1A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01125" y="1809750"/>
            <a:ext cx="1428750" cy="14287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35F3A4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14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9299a277c63490f"/>
          <a:stretch xmlns:a="http://schemas.openxmlformats.org/drawingml/2006/main"/>
        </p:blipFill>
        <p:spPr>
          <a:xfrm xmlns:a="http://schemas.openxmlformats.org/drawingml/2006/main">
            <a:off x="9315450" y="2124075"/>
            <a:ext cx="800100" cy="800100"/>
          </a:xfrm>
          <a:prstGeom xmlns:a="http://schemas.openxmlformats.org/drawingml/2006/main" prst="rect">
            <a:avLst/>
          </a:prstGeom>
        </p:spPr>
      </p:pic>
      <p:sp>
        <p:nvSpPr>
          <p:cNvPr id="7" name="outcome">
            <a:extLst xmlns:a="http://schemas.openxmlformats.org/drawingml/2006/main">
              <a:ext uri="{FF2B5EF4-FFF2-40B4-BE49-F238E27FC236}">
                <a16:creationId xmlns:a16="http://schemas.microsoft.com/office/drawing/2014/main" id="{AF0AEDDF-C5D3-4365-9AEF-A565046180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048250"/>
            <a:ext cx="790575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5000"/>
              </a:lnSpc>
              <a:buNone/>
              <a:defRPr sz="187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187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Через 90 минут на экране появятся первые три строки твоей игры.</a:t>
            </a:r>
          </a:p>
        </p:txBody>
      </p:sp>
      <p:sp>
        <p:nvSpPr>
          <p:cNvPr id="8" name="slide-number">
            <a:extLst xmlns:a="http://schemas.openxmlformats.org/drawingml/2006/main">
              <a:ext uri="{FF2B5EF4-FFF2-40B4-BE49-F238E27FC236}">
                <a16:creationId xmlns:a16="http://schemas.microsoft.com/office/drawing/2014/main" id="{0085D6EF-91BB-4B1C-82EE-4C5581A05A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34750" y="6438900"/>
            <a:ext cx="381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12000"/>
              </a:lnSpc>
              <a:buNone/>
              <a:defRPr sz="9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9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923940274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0B122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top-accent">
            <a:extLst xmlns:a="http://schemas.openxmlformats.org/drawingml/2006/main">
              <a:ext uri="{FF2B5EF4-FFF2-40B4-BE49-F238E27FC236}">
                <a16:creationId xmlns:a16="http://schemas.microsoft.com/office/drawing/2014/main" id="{06C4C91A-5084-4097-A1EC-7276F3B45A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5F3A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section-label">
            <a:extLst xmlns:a="http://schemas.openxmlformats.org/drawingml/2006/main">
              <a:ext uri="{FF2B5EF4-FFF2-40B4-BE49-F238E27FC236}">
                <a16:creationId xmlns:a16="http://schemas.microsoft.com/office/drawing/2014/main" id="{4BD1BC7D-5305-48DF-9BAE-983F027B0A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050"/>
            <a:ext cx="6858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350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defRPr>
            </a:pPr>
            <a:r>
              <a:rPr sz="1350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rPr>
              <a:t>ПОВТОРИ ЗА ПРЕПОДАВАТЕЛЕМ</a:t>
            </a:r>
          </a:p>
        </p:txBody>
      </p:sp>
      <p:sp>
        <p:nvSpPr>
          <p:cNvPr id="3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52A17FA-A173-4439-9671-DBEA81F401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81050"/>
            <a:ext cx="10820400" cy="838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2000"/>
              </a:lnSpc>
              <a:buNone/>
              <a:defRPr sz="34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34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Первая строка истории</a:t>
            </a:r>
          </a:p>
        </p:txBody>
      </p:sp>
      <p:sp>
        <p:nvSpPr>
          <p:cNvPr id="4" name="slide-number">
            <a:extLst xmlns:a="http://schemas.openxmlformats.org/drawingml/2006/main">
              <a:ext uri="{FF2B5EF4-FFF2-40B4-BE49-F238E27FC236}">
                <a16:creationId xmlns:a16="http://schemas.microsoft.com/office/drawing/2014/main" id="{F9AC7475-4909-4118-8D57-4CBCB8F669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34750" y="6438900"/>
            <a:ext cx="381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12000"/>
              </a:lnSpc>
              <a:buNone/>
              <a:defRPr sz="9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9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10</a:t>
            </a:r>
          </a:p>
        </p:txBody>
      </p:sp>
      <p:sp>
        <p:nvSpPr>
          <p:cNvPr id="5" name="instruction">
            <a:extLst xmlns:a="http://schemas.openxmlformats.org/drawingml/2006/main">
              <a:ext uri="{FF2B5EF4-FFF2-40B4-BE49-F238E27FC236}">
                <a16:creationId xmlns:a16="http://schemas.microsoft.com/office/drawing/2014/main" id="{DB36E27E-7D40-4483-A329-E6936DDE50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95450"/>
            <a:ext cx="7239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8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18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Набери в game.py точно такую строку:</a:t>
            </a:r>
          </a:p>
        </p:txBody>
      </p:sp>
      <p:sp>
        <p:nvSpPr>
          <p:cNvPr id="6" name="first-line-surface">
            <a:extLst xmlns:a="http://schemas.openxmlformats.org/drawingml/2006/main">
              <a:ext uri="{FF2B5EF4-FFF2-40B4-BE49-F238E27FC236}">
                <a16:creationId xmlns:a16="http://schemas.microsoft.com/office/drawing/2014/main" id="{DD245F46-42F6-419A-B610-04AB16C4EF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324100"/>
            <a:ext cx="10820400" cy="1162050"/>
          </a:xfrm>
          <a:prstGeom xmlns:a="http://schemas.openxmlformats.org/drawingml/2006/main" prst="roundRect">
            <a:avLst>
              <a:gd name="adj" fmla="val 13115"/>
            </a:avLst>
          </a:prstGeom>
          <a:solidFill xmlns:a="http://schemas.openxmlformats.org/drawingml/2006/main">
            <a:srgbClr val="080E1D"/>
          </a:solidFill>
          <a:ln xmlns:a="http://schemas.openxmlformats.org/drawingml/2006/main" w="9525">
            <a:solidFill>
              <a:srgbClr val="33446F"/>
            </a:solidFill>
            <a:prstDash val="solid"/>
          </a:ln>
        </p:spPr>
      </p:sp>
      <p:sp>
        <p:nvSpPr>
          <p:cNvPr id="7" name="first-line">
            <a:extLst xmlns:a="http://schemas.openxmlformats.org/drawingml/2006/main">
              <a:ext uri="{FF2B5EF4-FFF2-40B4-BE49-F238E27FC236}">
                <a16:creationId xmlns:a16="http://schemas.microsoft.com/office/drawing/2014/main" id="{4281BAAD-C699-4AFD-BB7D-FF53F0A22D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495550"/>
            <a:ext cx="10287000" cy="819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20000"/>
              </a:lnSpc>
              <a:spcAft>
                <a:spcPts val="8"/>
              </a:spcAft>
              <a:buNone/>
              <a:defRPr sz="2100" b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defRPr>
            </a:pPr>
            <a:r>
              <a:rPr sz="2100" b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rPr>
              <a:t>print</a:t>
            </a:r>
            <a:r>
              <a:rPr sz="2100" b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rPr>
              <a:t>("Ты стоишь у входа в заброшенный замок.")</a:t>
            </a:r>
          </a:p>
        </p:txBody>
      </p:sp>
      <p:sp>
        <p:nvSpPr>
          <p:cNvPr id="8" name="step-1-bubble">
            <a:extLst xmlns:a="http://schemas.openxmlformats.org/drawingml/2006/main">
              <a:ext uri="{FF2B5EF4-FFF2-40B4-BE49-F238E27FC236}">
                <a16:creationId xmlns:a16="http://schemas.microsoft.com/office/drawing/2014/main" id="{6D465877-BBCA-4E9E-B81A-6742F15AEA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4114800"/>
            <a:ext cx="419100" cy="4191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35F3A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step-1-number">
            <a:extLst xmlns:a="http://schemas.openxmlformats.org/drawingml/2006/main">
              <a:ext uri="{FF2B5EF4-FFF2-40B4-BE49-F238E27FC236}">
                <a16:creationId xmlns:a16="http://schemas.microsoft.com/office/drawing/2014/main" id="{34A036B7-F6DC-4EFD-B449-14B6E2DADB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4114800"/>
            <a:ext cx="4191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2000"/>
              </a:lnSpc>
              <a:buNone/>
              <a:defRPr sz="1650" b="1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defRPr>
            </a:pPr>
            <a:r>
              <a:rPr sz="1650" b="1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0" name="step-1-title">
            <a:extLst xmlns:a="http://schemas.openxmlformats.org/drawingml/2006/main">
              <a:ext uri="{FF2B5EF4-FFF2-40B4-BE49-F238E27FC236}">
                <a16:creationId xmlns:a16="http://schemas.microsoft.com/office/drawing/2014/main" id="{95872965-A08F-4162-B4A2-27B870F6DD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" y="4095750"/>
            <a:ext cx="25527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72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172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Посмотри</a:t>
            </a:r>
          </a:p>
        </p:txBody>
      </p:sp>
      <p:sp>
        <p:nvSpPr>
          <p:cNvPr id="11" name="step-1-detail">
            <a:extLst xmlns:a="http://schemas.openxmlformats.org/drawingml/2006/main">
              <a:ext uri="{FF2B5EF4-FFF2-40B4-BE49-F238E27FC236}">
                <a16:creationId xmlns:a16="http://schemas.microsoft.com/office/drawing/2014/main" id="{9739D5C5-1E5D-451E-A1EA-8C2827BA4C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" y="4400550"/>
            <a:ext cx="25527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5000"/>
              </a:lnSpc>
              <a:buNone/>
              <a:defRPr sz="135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135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Преподаватель набирает строку по символам.</a:t>
            </a:r>
          </a:p>
        </p:txBody>
      </p:sp>
      <p:sp>
        <p:nvSpPr>
          <p:cNvPr id="12" name="step-2-bubble">
            <a:extLst xmlns:a="http://schemas.openxmlformats.org/drawingml/2006/main">
              <a:ext uri="{FF2B5EF4-FFF2-40B4-BE49-F238E27FC236}">
                <a16:creationId xmlns:a16="http://schemas.microsoft.com/office/drawing/2014/main" id="{798A76FB-329C-4447-A334-FBB4EBFD8A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05300" y="4114800"/>
            <a:ext cx="419100" cy="4191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35F3A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step-2-number">
            <a:extLst xmlns:a="http://schemas.openxmlformats.org/drawingml/2006/main">
              <a:ext uri="{FF2B5EF4-FFF2-40B4-BE49-F238E27FC236}">
                <a16:creationId xmlns:a16="http://schemas.microsoft.com/office/drawing/2014/main" id="{B941CC2F-6701-4635-86A6-E8C8D58AAB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05300" y="4114800"/>
            <a:ext cx="4191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2000"/>
              </a:lnSpc>
              <a:buNone/>
              <a:defRPr sz="1650" b="1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defRPr>
            </a:pPr>
            <a:r>
              <a:rPr sz="1650" b="1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14" name="step-2-title">
            <a:extLst xmlns:a="http://schemas.openxmlformats.org/drawingml/2006/main">
              <a:ext uri="{FF2B5EF4-FFF2-40B4-BE49-F238E27FC236}">
                <a16:creationId xmlns:a16="http://schemas.microsoft.com/office/drawing/2014/main" id="{B54B19E8-2269-49A1-A58B-D4363393B2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95850" y="4095750"/>
            <a:ext cx="25527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72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172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Повтори</a:t>
            </a:r>
          </a:p>
        </p:txBody>
      </p:sp>
      <p:sp>
        <p:nvSpPr>
          <p:cNvPr id="15" name="step-2-detail">
            <a:extLst xmlns:a="http://schemas.openxmlformats.org/drawingml/2006/main">
              <a:ext uri="{FF2B5EF4-FFF2-40B4-BE49-F238E27FC236}">
                <a16:creationId xmlns:a16="http://schemas.microsoft.com/office/drawing/2014/main" id="{379729D1-FFCB-4AE3-A672-8016114FA7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95850" y="4400550"/>
            <a:ext cx="25527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5000"/>
              </a:lnSpc>
              <a:buNone/>
              <a:defRPr sz="135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135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Твоя строка должна совпасть с образцом.</a:t>
            </a:r>
          </a:p>
        </p:txBody>
      </p:sp>
      <p:sp>
        <p:nvSpPr>
          <p:cNvPr id="16" name="step-3-bubble">
            <a:extLst xmlns:a="http://schemas.openxmlformats.org/drawingml/2006/main">
              <a:ext uri="{FF2B5EF4-FFF2-40B4-BE49-F238E27FC236}">
                <a16:creationId xmlns:a16="http://schemas.microsoft.com/office/drawing/2014/main" id="{61170F8A-882D-43FB-A798-4F44441EBC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91450" y="4114800"/>
            <a:ext cx="419100" cy="4191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35F3A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step-3-number">
            <a:extLst xmlns:a="http://schemas.openxmlformats.org/drawingml/2006/main">
              <a:ext uri="{FF2B5EF4-FFF2-40B4-BE49-F238E27FC236}">
                <a16:creationId xmlns:a16="http://schemas.microsoft.com/office/drawing/2014/main" id="{F16A25F3-A3B2-4422-ABFB-9E65870A46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91450" y="4114800"/>
            <a:ext cx="4191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2000"/>
              </a:lnSpc>
              <a:buNone/>
              <a:defRPr sz="1650" b="1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defRPr>
            </a:pPr>
            <a:r>
              <a:rPr sz="1650" b="1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18" name="step-3-title">
            <a:extLst xmlns:a="http://schemas.openxmlformats.org/drawingml/2006/main">
              <a:ext uri="{FF2B5EF4-FFF2-40B4-BE49-F238E27FC236}">
                <a16:creationId xmlns:a16="http://schemas.microsoft.com/office/drawing/2014/main" id="{068C7F73-254F-46A2-A144-CF06E42EBC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095750"/>
            <a:ext cx="28384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72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172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Запусти</a:t>
            </a:r>
          </a:p>
        </p:txBody>
      </p:sp>
      <p:sp>
        <p:nvSpPr>
          <p:cNvPr id="19" name="step-3-detail">
            <a:extLst xmlns:a="http://schemas.openxmlformats.org/drawingml/2006/main">
              <a:ext uri="{FF2B5EF4-FFF2-40B4-BE49-F238E27FC236}">
                <a16:creationId xmlns:a16="http://schemas.microsoft.com/office/drawing/2014/main" id="{CEE1BDD7-46E8-4C85-886D-CA50B79203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400550"/>
            <a:ext cx="28384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5000"/>
              </a:lnSpc>
              <a:buNone/>
              <a:defRPr sz="135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135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В окне вывода должна появиться одна фраза.</a:t>
            </a:r>
          </a:p>
        </p:txBody>
      </p:sp>
    </p:spTree>
    <p:extLst>
      <p:ext uri="{BB962C8B-B14F-4D97-AF65-F5344CB8AC3E}">
        <p14:creationId xmlns:p14="http://schemas.microsoft.com/office/powerpoint/2010/main" val="1724223468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0B122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accent">
            <a:extLst xmlns:a="http://schemas.openxmlformats.org/drawingml/2006/main">
              <a:ext uri="{FF2B5EF4-FFF2-40B4-BE49-F238E27FC236}">
                <a16:creationId xmlns:a16="http://schemas.microsoft.com/office/drawing/2014/main" id="{E9F6031B-2A86-43CB-BC7F-D17241DD24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5F3A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section-label">
            <a:extLst xmlns:a="http://schemas.openxmlformats.org/drawingml/2006/main">
              <a:ext uri="{FF2B5EF4-FFF2-40B4-BE49-F238E27FC236}">
                <a16:creationId xmlns:a16="http://schemas.microsoft.com/office/drawing/2014/main" id="{F6846839-9C33-4732-ADBC-1085A15C38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050"/>
            <a:ext cx="6858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350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defRPr>
            </a:pPr>
            <a:r>
              <a:rPr sz="1350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rPr>
              <a:t>ВАЖНАЯ ДЕТАЛЬ</a:t>
            </a:r>
          </a:p>
        </p:txBody>
      </p:sp>
      <p:sp>
        <p:nvSpPr>
          <p:cNvPr id="3" name="slide-title">
            <a:extLst xmlns:a="http://schemas.openxmlformats.org/drawingml/2006/main">
              <a:ext uri="{FF2B5EF4-FFF2-40B4-BE49-F238E27FC236}">
                <a16:creationId xmlns:a16="http://schemas.microsoft.com/office/drawing/2014/main" id="{30FE7B8F-4C12-4C38-8B85-93387AABBA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81050"/>
            <a:ext cx="10820400" cy="838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2000"/>
              </a:lnSpc>
              <a:buNone/>
              <a:defRPr sz="34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34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Текст в Python относится к типу str</a:t>
            </a:r>
          </a:p>
        </p:txBody>
      </p:sp>
      <p:sp>
        <p:nvSpPr>
          <p:cNvPr id="4" name="slide-number">
            <a:extLst xmlns:a="http://schemas.openxmlformats.org/drawingml/2006/main">
              <a:ext uri="{FF2B5EF4-FFF2-40B4-BE49-F238E27FC236}">
                <a16:creationId xmlns:a16="http://schemas.microsoft.com/office/drawing/2014/main" id="{734DB5AB-EAB3-4F0B-A2FB-5B9155F5C3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34750" y="6438900"/>
            <a:ext cx="381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12000"/>
              </a:lnSpc>
              <a:buNone/>
              <a:defRPr sz="9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9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11</a:t>
            </a:r>
          </a:p>
        </p:txBody>
      </p:sp>
      <p:sp>
        <p:nvSpPr>
          <p:cNvPr id="5" name="type-definition">
            <a:extLst xmlns:a="http://schemas.openxmlformats.org/drawingml/2006/main">
              <a:ext uri="{FF2B5EF4-FFF2-40B4-BE49-F238E27FC236}">
                <a16:creationId xmlns:a16="http://schemas.microsoft.com/office/drawing/2014/main" id="{A0C87766-8BAC-49E4-A5E8-378F6C9ED6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95450"/>
            <a:ext cx="8572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202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202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Тип данных — вид информации, с которой работает программа.</a:t>
            </a:r>
          </a:p>
        </p:txBody>
      </p:sp>
      <p:sp>
        <p:nvSpPr>
          <p:cNvPr id="6" name="str-definition">
            <a:extLst xmlns:a="http://schemas.openxmlformats.org/drawingml/2006/main">
              <a:ext uri="{FF2B5EF4-FFF2-40B4-BE49-F238E27FC236}">
                <a16:creationId xmlns:a16="http://schemas.microsoft.com/office/drawing/2014/main" id="{D8564BDB-A2E8-4E42-B260-AA9BCC6E41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381250"/>
            <a:ext cx="85725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2325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defRPr>
            </a:pPr>
            <a:r>
              <a:rPr sz="2325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rPr>
              <a:t>str (от string — «строка») — текстовый тип данных.</a:t>
            </a:r>
          </a:p>
        </p:txBody>
      </p:sp>
      <p:sp>
        <p:nvSpPr>
          <p:cNvPr id="7" name="quotes-zone">
            <a:extLst xmlns:a="http://schemas.openxmlformats.org/drawingml/2006/main">
              <a:ext uri="{FF2B5EF4-FFF2-40B4-BE49-F238E27FC236}">
                <a16:creationId xmlns:a16="http://schemas.microsoft.com/office/drawing/2014/main" id="{86F01314-9FEE-4D8F-B26A-6F649CA2E2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381375"/>
            <a:ext cx="10820400" cy="2000250"/>
          </a:xfrm>
          <a:prstGeom xmlns:a="http://schemas.openxmlformats.org/drawingml/2006/main" prst="roundRect">
            <a:avLst>
              <a:gd name="adj" fmla="val 8571"/>
            </a:avLst>
          </a:prstGeom>
          <a:solidFill xmlns:a="http://schemas.openxmlformats.org/drawingml/2006/main">
            <a:srgbClr val="192744"/>
          </a:solidFill>
          <a:ln xmlns:a="http://schemas.openxmlformats.org/drawingml/2006/main" w="9525">
            <a:solidFill>
              <a:srgbClr val="33446F"/>
            </a:solidFill>
            <a:prstDash val="solid"/>
          </a:ln>
        </p:spPr>
      </p:sp>
      <p:sp>
        <p:nvSpPr>
          <p:cNvPr id="8" name="str-code-surface">
            <a:extLst xmlns:a="http://schemas.openxmlformats.org/drawingml/2006/main">
              <a:ext uri="{FF2B5EF4-FFF2-40B4-BE49-F238E27FC236}">
                <a16:creationId xmlns:a16="http://schemas.microsoft.com/office/drawing/2014/main" id="{DC215848-F56E-4B53-B825-B3ABAAB002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" y="3714750"/>
            <a:ext cx="5619750" cy="1200150"/>
          </a:xfrm>
          <a:prstGeom xmlns:a="http://schemas.openxmlformats.org/drawingml/2006/main" prst="roundRect">
            <a:avLst>
              <a:gd name="adj" fmla="val 12698"/>
            </a:avLst>
          </a:prstGeom>
          <a:solidFill xmlns:a="http://schemas.openxmlformats.org/drawingml/2006/main">
            <a:srgbClr val="080E1D"/>
          </a:solidFill>
          <a:ln xmlns:a="http://schemas.openxmlformats.org/drawingml/2006/main" w="9525">
            <a:solidFill>
              <a:srgbClr val="192744"/>
            </a:solidFill>
            <a:prstDash val="solid"/>
          </a:ln>
        </p:spPr>
      </p:sp>
      <p:sp>
        <p:nvSpPr>
          <p:cNvPr id="9" name="str-code">
            <a:extLst xmlns:a="http://schemas.openxmlformats.org/drawingml/2006/main">
              <a:ext uri="{FF2B5EF4-FFF2-40B4-BE49-F238E27FC236}">
                <a16:creationId xmlns:a16="http://schemas.microsoft.com/office/drawing/2014/main" id="{E0812AF7-1708-4D6A-B63F-493B4EEE57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57300" y="3886200"/>
            <a:ext cx="508635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20000"/>
              </a:lnSpc>
              <a:spcAft>
                <a:spcPts val="8"/>
              </a:spcAft>
              <a:buNone/>
              <a:defRPr sz="1425" b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defRPr>
            </a:pPr>
            <a:r>
              <a:rPr sz="1425" b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rPr>
              <a:t>print</a:t>
            </a:r>
            <a:r>
              <a:rPr sz="1425" b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rPr>
              <a:t>("Ты стоишь у входа в заброшенный замок.")</a:t>
            </a:r>
          </a:p>
        </p:txBody>
      </p:sp>
      <p:sp>
        <p:nvSpPr>
          <p:cNvPr id="10" name="quote-explain">
            <a:extLst xmlns:a="http://schemas.openxmlformats.org/drawingml/2006/main">
              <a:ext uri="{FF2B5EF4-FFF2-40B4-BE49-F238E27FC236}">
                <a16:creationId xmlns:a16="http://schemas.microsoft.com/office/drawing/2014/main" id="{30D19943-F6DA-4814-B850-82BDC44C50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24700" y="3667125"/>
            <a:ext cx="3714750" cy="1276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20000"/>
              </a:lnSpc>
              <a:buNone/>
              <a:defRPr sz="210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210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Кавычки показывают Python, где текст начинается и где заканчивается.</a:t>
            </a:r>
          </a:p>
        </p:txBody>
      </p:sp>
      <p:sp>
        <p:nvSpPr>
          <p:cNvPr id="11" name="str-memory">
            <a:extLst xmlns:a="http://schemas.openxmlformats.org/drawingml/2006/main">
              <a:ext uri="{FF2B5EF4-FFF2-40B4-BE49-F238E27FC236}">
                <a16:creationId xmlns:a16="http://schemas.microsoft.com/office/drawing/2014/main" id="{1E47A5AC-CD2A-4EF1-9B51-9A608FC43D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715000"/>
            <a:ext cx="108204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2000"/>
              </a:lnSpc>
              <a:buNone/>
              <a:defRPr sz="1875" b="1" i="0" lang="ru-RU" noProof="1">
                <a:solidFill>
                  <a:srgbClr val="FFC857"/>
                </a:solidFill>
                <a:latin typeface="Arial"/>
                <a:ea typeface="Arial"/>
                <a:cs typeface="Arial"/>
              </a:defRPr>
            </a:pPr>
            <a:r>
              <a:rPr sz="1875" b="1" i="0" lang="ru-RU" noProof="1">
                <a:solidFill>
                  <a:srgbClr val="FFC857"/>
                </a:solidFill>
                <a:latin typeface="Arial"/>
                <a:ea typeface="Arial"/>
                <a:cs typeface="Arial"/>
              </a:rPr>
              <a:t>Текст → str → всегда в кавычках</a:t>
            </a:r>
          </a:p>
        </p:txBody>
      </p:sp>
    </p:spTree>
    <p:extLst>
      <p:ext uri="{BB962C8B-B14F-4D97-AF65-F5344CB8AC3E}">
        <p14:creationId xmlns:p14="http://schemas.microsoft.com/office/powerpoint/2010/main" val="2126453192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0B122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accent">
            <a:extLst xmlns:a="http://schemas.openxmlformats.org/drawingml/2006/main">
              <a:ext uri="{FF2B5EF4-FFF2-40B4-BE49-F238E27FC236}">
                <a16:creationId xmlns:a16="http://schemas.microsoft.com/office/drawing/2014/main" id="{D2139C20-9054-441D-9048-98A699D290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5F3A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section-label">
            <a:extLst xmlns:a="http://schemas.openxmlformats.org/drawingml/2006/main">
              <a:ext uri="{FF2B5EF4-FFF2-40B4-BE49-F238E27FC236}">
                <a16:creationId xmlns:a16="http://schemas.microsoft.com/office/drawing/2014/main" id="{10DFD4E1-FB1A-486E-A3A4-51246BED18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050"/>
            <a:ext cx="6858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350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defRPr>
            </a:pPr>
            <a:r>
              <a:rPr sz="1350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rPr>
              <a:t>ПРОДОЛЖАЕМ ВМЕСТЕ</a:t>
            </a:r>
          </a:p>
        </p:txBody>
      </p:sp>
      <p:sp>
        <p:nvSpPr>
          <p:cNvPr id="3" name="slide-title">
            <a:extLst xmlns:a="http://schemas.openxmlformats.org/drawingml/2006/main">
              <a:ext uri="{FF2B5EF4-FFF2-40B4-BE49-F238E27FC236}">
                <a16:creationId xmlns:a16="http://schemas.microsoft.com/office/drawing/2014/main" id="{3457BCEC-0D98-4636-91CB-EF761B624B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81050"/>
            <a:ext cx="10820400" cy="838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2000"/>
              </a:lnSpc>
              <a:buNone/>
              <a:defRPr sz="34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34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Добавь вторую строку истории</a:t>
            </a:r>
          </a:p>
        </p:txBody>
      </p:sp>
      <p:sp>
        <p:nvSpPr>
          <p:cNvPr id="4" name="slide-number">
            <a:extLst xmlns:a="http://schemas.openxmlformats.org/drawingml/2006/main">
              <a:ext uri="{FF2B5EF4-FFF2-40B4-BE49-F238E27FC236}">
                <a16:creationId xmlns:a16="http://schemas.microsoft.com/office/drawing/2014/main" id="{91D21528-A66E-462F-B9E8-BCAC75095D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34750" y="6438900"/>
            <a:ext cx="381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12000"/>
              </a:lnSpc>
              <a:buNone/>
              <a:defRPr sz="9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9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12</a:t>
            </a:r>
          </a:p>
        </p:txBody>
      </p:sp>
      <p:sp>
        <p:nvSpPr>
          <p:cNvPr id="5" name="instruction">
            <a:extLst xmlns:a="http://schemas.openxmlformats.org/drawingml/2006/main">
              <a:ext uri="{FF2B5EF4-FFF2-40B4-BE49-F238E27FC236}">
                <a16:creationId xmlns:a16="http://schemas.microsoft.com/office/drawing/2014/main" id="{23770A1D-5937-430A-B04F-CFF622C98E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95450"/>
            <a:ext cx="7239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8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18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На новой строке набери точный образец:</a:t>
            </a:r>
          </a:p>
        </p:txBody>
      </p:sp>
      <p:sp>
        <p:nvSpPr>
          <p:cNvPr id="6" name="second-line-surface">
            <a:extLst xmlns:a="http://schemas.openxmlformats.org/drawingml/2006/main">
              <a:ext uri="{FF2B5EF4-FFF2-40B4-BE49-F238E27FC236}">
                <a16:creationId xmlns:a16="http://schemas.microsoft.com/office/drawing/2014/main" id="{5D6B7C57-E334-4AF8-A65B-36A46E0F38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324100"/>
            <a:ext cx="10820400" cy="1162050"/>
          </a:xfrm>
          <a:prstGeom xmlns:a="http://schemas.openxmlformats.org/drawingml/2006/main" prst="roundRect">
            <a:avLst>
              <a:gd name="adj" fmla="val 13115"/>
            </a:avLst>
          </a:prstGeom>
          <a:solidFill xmlns:a="http://schemas.openxmlformats.org/drawingml/2006/main">
            <a:srgbClr val="080E1D"/>
          </a:solidFill>
          <a:ln xmlns:a="http://schemas.openxmlformats.org/drawingml/2006/main" w="9525">
            <a:solidFill>
              <a:srgbClr val="33446F"/>
            </a:solidFill>
            <a:prstDash val="solid"/>
          </a:ln>
        </p:spPr>
      </p:sp>
      <p:sp>
        <p:nvSpPr>
          <p:cNvPr id="7" name="second-line">
            <a:extLst xmlns:a="http://schemas.openxmlformats.org/drawingml/2006/main">
              <a:ext uri="{FF2B5EF4-FFF2-40B4-BE49-F238E27FC236}">
                <a16:creationId xmlns:a16="http://schemas.microsoft.com/office/drawing/2014/main" id="{16380A37-3D29-4F25-A3E6-0B67E846BD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495550"/>
            <a:ext cx="10287000" cy="819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20000"/>
              </a:lnSpc>
              <a:spcAft>
                <a:spcPts val="8"/>
              </a:spcAft>
              <a:buNone/>
              <a:defRPr sz="2175" b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defRPr>
            </a:pPr>
            <a:r>
              <a:rPr sz="2175" b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rPr>
              <a:t>print</a:t>
            </a:r>
            <a:r>
              <a:rPr sz="2175" b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rPr>
              <a:t>("Ворота приоткрыты. Внутри темно.")</a:t>
            </a:r>
          </a:p>
        </p:txBody>
      </p:sp>
      <p:sp>
        <p:nvSpPr>
          <p:cNvPr id="8" name="output-label">
            <a:extLst xmlns:a="http://schemas.openxmlformats.org/drawingml/2006/main">
              <a:ext uri="{FF2B5EF4-FFF2-40B4-BE49-F238E27FC236}">
                <a16:creationId xmlns:a16="http://schemas.microsoft.com/office/drawing/2014/main" id="{5D48C599-15BA-4650-B324-B62506F32F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0500"/>
            <a:ext cx="108204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350" b="1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1350" b="1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Результат в окне вывода</a:t>
            </a:r>
          </a:p>
        </p:txBody>
      </p:sp>
      <p:sp>
        <p:nvSpPr>
          <p:cNvPr id="9" name="output-surface">
            <a:extLst xmlns:a="http://schemas.openxmlformats.org/drawingml/2006/main">
              <a:ext uri="{FF2B5EF4-FFF2-40B4-BE49-F238E27FC236}">
                <a16:creationId xmlns:a16="http://schemas.microsoft.com/office/drawing/2014/main" id="{97C1DD11-7378-44CD-A342-BDD144A82F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43400"/>
            <a:ext cx="10820400" cy="1276350"/>
          </a:xfrm>
          <a:prstGeom xmlns:a="http://schemas.openxmlformats.org/drawingml/2006/main" prst="roundRect">
            <a:avLst>
              <a:gd name="adj" fmla="val 10448"/>
            </a:avLst>
          </a:prstGeom>
          <a:solidFill xmlns:a="http://schemas.openxmlformats.org/drawingml/2006/main">
            <a:srgbClr val="192744"/>
          </a:solidFill>
          <a:ln xmlns:a="http://schemas.openxmlformats.org/drawingml/2006/main" w="9525">
            <a:solidFill>
              <a:srgbClr val="33446F"/>
            </a:solidFill>
            <a:prstDash val="solid"/>
          </a:ln>
        </p:spPr>
      </p:sp>
      <p:sp>
        <p:nvSpPr>
          <p:cNvPr id="10" name="output-text">
            <a:extLst xmlns:a="http://schemas.openxmlformats.org/drawingml/2006/main">
              <a:ext uri="{FF2B5EF4-FFF2-40B4-BE49-F238E27FC236}">
                <a16:creationId xmlns:a16="http://schemas.microsoft.com/office/drawing/2014/main" id="{CD420E72-9165-40D7-9734-AB45D31213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4476750"/>
            <a:ext cx="10363200" cy="1009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25000"/>
              </a:lnSpc>
              <a:buNone/>
              <a:defRPr sz="1800" b="0" i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defRPr>
            </a:pPr>
            <a:r>
              <a:rPr sz="1800" b="0" i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rPr>
              <a:t>Ты стоишь у входа в заброшенный замок.</a:t>
            </a:r>
          </a:p>
          <a:p xmlns:a="http://schemas.openxmlformats.org/drawingml/2006/main">
            <a:pPr algn="l">
              <a:lnSpc>
                <a:spcPct val="125000"/>
              </a:lnSpc>
              <a:buNone/>
              <a:defRPr sz="1800" b="0" i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defRPr>
            </a:pPr>
            <a:r>
              <a:rPr sz="1800" b="0" i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rPr>
              <a:t>Ворота приоткрыты. Внутри темно.</a:t>
            </a:r>
          </a:p>
        </p:txBody>
      </p:sp>
      <p:sp>
        <p:nvSpPr>
          <p:cNvPr id="11" name="run-hint">
            <a:extLst xmlns:a="http://schemas.openxmlformats.org/drawingml/2006/main">
              <a:ext uri="{FF2B5EF4-FFF2-40B4-BE49-F238E27FC236}">
                <a16:creationId xmlns:a16="http://schemas.microsoft.com/office/drawing/2014/main" id="{41BD2B29-03E7-4E99-9B20-310E47D013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829300"/>
            <a:ext cx="108204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2000"/>
              </a:lnSpc>
              <a:buNone/>
              <a:defRPr sz="1725" b="1" i="0" lang="ru-RU" noProof="1">
                <a:solidFill>
                  <a:srgbClr val="B7F9DD"/>
                </a:solidFill>
                <a:latin typeface="Arial"/>
                <a:ea typeface="Arial"/>
                <a:cs typeface="Arial"/>
              </a:defRPr>
            </a:pPr>
            <a:r>
              <a:rPr sz="1725" b="1" i="0" lang="ru-RU" noProof="1">
                <a:solidFill>
                  <a:srgbClr val="B7F9DD"/>
                </a:solidFill>
                <a:latin typeface="Arial"/>
                <a:ea typeface="Arial"/>
                <a:cs typeface="Arial"/>
              </a:rPr>
              <a:t>Запусти game.py: теперь в результате должно быть две строки.</a:t>
            </a:r>
          </a:p>
        </p:txBody>
      </p:sp>
    </p:spTree>
    <p:extLst>
      <p:ext uri="{BB962C8B-B14F-4D97-AF65-F5344CB8AC3E}">
        <p14:creationId xmlns:p14="http://schemas.microsoft.com/office/powerpoint/2010/main" val="532086799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0B122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top-accent">
            <a:extLst xmlns:a="http://schemas.openxmlformats.org/drawingml/2006/main">
              <a:ext uri="{FF2B5EF4-FFF2-40B4-BE49-F238E27FC236}">
                <a16:creationId xmlns:a16="http://schemas.microsoft.com/office/drawing/2014/main" id="{EB72D9E5-9B7A-4941-99C1-595EF1CF56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6B6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section-label">
            <a:extLst xmlns:a="http://schemas.openxmlformats.org/drawingml/2006/main">
              <a:ext uri="{FF2B5EF4-FFF2-40B4-BE49-F238E27FC236}">
                <a16:creationId xmlns:a16="http://schemas.microsoft.com/office/drawing/2014/main" id="{104DEC18-D7B5-4F10-BD83-D94DE305D8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050"/>
            <a:ext cx="6858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350" b="1" i="0" lang="ru-RU" noProof="1">
                <a:solidFill>
                  <a:srgbClr val="FF6B6B"/>
                </a:solidFill>
                <a:latin typeface="Arial"/>
                <a:ea typeface="Arial"/>
                <a:cs typeface="Arial"/>
              </a:defRPr>
            </a:pPr>
            <a:r>
              <a:rPr sz="1350" b="1" i="0" lang="ru-RU" noProof="1">
                <a:solidFill>
                  <a:srgbClr val="FF6B6B"/>
                </a:solidFill>
                <a:latin typeface="Arial"/>
                <a:ea typeface="Arial"/>
                <a:cs typeface="Arial"/>
              </a:rPr>
              <a:t>УЧИМСЯ ИСПРАВЛЯТЬ</a:t>
            </a:r>
          </a:p>
        </p:txBody>
      </p:sp>
      <p:sp>
        <p:nvSpPr>
          <p:cNvPr id="3" name="slide-title">
            <a:extLst xmlns:a="http://schemas.openxmlformats.org/drawingml/2006/main">
              <a:ext uri="{FF2B5EF4-FFF2-40B4-BE49-F238E27FC236}">
                <a16:creationId xmlns:a16="http://schemas.microsoft.com/office/drawing/2014/main" id="{5827F1C1-1696-4229-A8C9-0B6CAD734E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81050"/>
            <a:ext cx="10820400" cy="838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2000"/>
              </a:lnSpc>
              <a:buNone/>
              <a:defRPr sz="31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31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Ошибка показывает, где остановился Python</a:t>
            </a:r>
          </a:p>
        </p:txBody>
      </p:sp>
      <p:sp>
        <p:nvSpPr>
          <p:cNvPr id="4" name="slide-number">
            <a:extLst xmlns:a="http://schemas.openxmlformats.org/drawingml/2006/main">
              <a:ext uri="{FF2B5EF4-FFF2-40B4-BE49-F238E27FC236}">
                <a16:creationId xmlns:a16="http://schemas.microsoft.com/office/drawing/2014/main" id="{B38EFB3F-1453-4263-A590-8852C0F7C8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34750" y="6438900"/>
            <a:ext cx="381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12000"/>
              </a:lnSpc>
              <a:buNone/>
              <a:defRPr sz="9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9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13</a:t>
            </a:r>
          </a:p>
        </p:txBody>
      </p:sp>
      <p:sp>
        <p:nvSpPr>
          <p:cNvPr id="5" name="error-definition">
            <a:extLst xmlns:a="http://schemas.openxmlformats.org/drawingml/2006/main">
              <a:ext uri="{FF2B5EF4-FFF2-40B4-BE49-F238E27FC236}">
                <a16:creationId xmlns:a16="http://schemas.microsoft.com/office/drawing/2014/main" id="{454A6EF4-D65B-474E-8CF7-1300782A25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57350"/>
            <a:ext cx="1082040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87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187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SyntaxError — ошибка в записи команды. В примере не хватает закрывающей скобки.</a:t>
            </a:r>
          </a:p>
        </p:txBody>
      </p:sp>
      <p:sp>
        <p:nvSpPr>
          <p:cNvPr id="6" name="wrong-code-surface">
            <a:extLst xmlns:a="http://schemas.openxmlformats.org/drawingml/2006/main">
              <a:ext uri="{FF2B5EF4-FFF2-40B4-BE49-F238E27FC236}">
                <a16:creationId xmlns:a16="http://schemas.microsoft.com/office/drawing/2014/main" id="{609DE397-1AAA-42FA-991F-B846FAF42C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571750"/>
            <a:ext cx="5715000" cy="1104900"/>
          </a:xfrm>
          <a:prstGeom xmlns:a="http://schemas.openxmlformats.org/drawingml/2006/main" prst="roundRect">
            <a:avLst>
              <a:gd name="adj" fmla="val 13793"/>
            </a:avLst>
          </a:prstGeom>
          <a:solidFill xmlns:a="http://schemas.openxmlformats.org/drawingml/2006/main">
            <a:srgbClr val="080E1D"/>
          </a:solidFill>
          <a:ln xmlns:a="http://schemas.openxmlformats.org/drawingml/2006/main" w="9525">
            <a:solidFill>
              <a:srgbClr val="FF6B6B"/>
            </a:solidFill>
            <a:prstDash val="solid"/>
          </a:ln>
        </p:spPr>
      </p:sp>
      <p:sp>
        <p:nvSpPr>
          <p:cNvPr id="7" name="wrong-code">
            <a:extLst xmlns:a="http://schemas.openxmlformats.org/drawingml/2006/main">
              <a:ext uri="{FF2B5EF4-FFF2-40B4-BE49-F238E27FC236}">
                <a16:creationId xmlns:a16="http://schemas.microsoft.com/office/drawing/2014/main" id="{4F6A8617-4820-4E07-8492-F2F6E4177E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743200"/>
            <a:ext cx="5181600" cy="762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20000"/>
              </a:lnSpc>
              <a:spcAft>
                <a:spcPts val="8"/>
              </a:spcAft>
              <a:buNone/>
              <a:defRPr sz="2025" b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defRPr>
            </a:pPr>
            <a:r>
              <a:rPr sz="2025" b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rPr>
              <a:t>print</a:t>
            </a:r>
            <a:r>
              <a:rPr sz="2025" b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rPr>
              <a:t>("Приключение начинается."</a:t>
            </a:r>
          </a:p>
        </p:txBody>
      </p:sp>
      <p:sp>
        <p:nvSpPr>
          <p:cNvPr id="8" name="error-message">
            <a:extLst xmlns:a="http://schemas.openxmlformats.org/drawingml/2006/main">
              <a:ext uri="{FF2B5EF4-FFF2-40B4-BE49-F238E27FC236}">
                <a16:creationId xmlns:a16="http://schemas.microsoft.com/office/drawing/2014/main" id="{B56AAC3C-3420-41D2-9E0D-6FBE7233E5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2571750"/>
            <a:ext cx="4000500" cy="1104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20000"/>
              </a:lnSpc>
              <a:buNone/>
              <a:defRPr sz="1800" b="1" i="0" lang="ru-RU" noProof="1">
                <a:solidFill>
                  <a:srgbClr val="FF6B6B"/>
                </a:solidFill>
                <a:latin typeface="Courier New"/>
                <a:ea typeface="Courier New"/>
                <a:cs typeface="Courier New"/>
              </a:defRPr>
            </a:pPr>
            <a:r>
              <a:rPr sz="1800" b="1" i="0" lang="ru-RU" noProof="1">
                <a:solidFill>
                  <a:srgbClr val="FF6B6B"/>
                </a:solidFill>
                <a:latin typeface="Courier New"/>
                <a:ea typeface="Courier New"/>
                <a:cs typeface="Courier New"/>
              </a:rPr>
              <a:t>SyntaxError:</a:t>
            </a:r>
          </a:p>
          <a:p xmlns:a="http://schemas.openxmlformats.org/drawingml/2006/main">
            <a:pPr algn="l">
              <a:lnSpc>
                <a:spcPct val="120000"/>
              </a:lnSpc>
              <a:buNone/>
              <a:defRPr sz="1800" b="1" i="0" lang="ru-RU" noProof="1">
                <a:solidFill>
                  <a:srgbClr val="FF6B6B"/>
                </a:solidFill>
                <a:latin typeface="Courier New"/>
                <a:ea typeface="Courier New"/>
                <a:cs typeface="Courier New"/>
              </a:defRPr>
            </a:pPr>
            <a:r>
              <a:rPr sz="1800" b="1" i="0" lang="ru-RU" noProof="1">
                <a:solidFill>
                  <a:srgbClr val="FF6B6B"/>
                </a:solidFill>
                <a:latin typeface="Courier New"/>
                <a:ea typeface="Courier New"/>
                <a:cs typeface="Courier New"/>
              </a:rPr>
              <a:t>'(' was never closed</a:t>
            </a:r>
          </a:p>
        </p:txBody>
      </p:sp>
      <p:sp>
        <p:nvSpPr>
          <p:cNvPr id="9" name="step-1-bubble">
            <a:extLst xmlns:a="http://schemas.openxmlformats.org/drawingml/2006/main">
              <a:ext uri="{FF2B5EF4-FFF2-40B4-BE49-F238E27FC236}">
                <a16:creationId xmlns:a16="http://schemas.microsoft.com/office/drawing/2014/main" id="{0005D405-AB3C-4B18-9DCE-08887D2D4F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4333875"/>
            <a:ext cx="419100" cy="4191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FF6B6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step-1-number">
            <a:extLst xmlns:a="http://schemas.openxmlformats.org/drawingml/2006/main">
              <a:ext uri="{FF2B5EF4-FFF2-40B4-BE49-F238E27FC236}">
                <a16:creationId xmlns:a16="http://schemas.microsoft.com/office/drawing/2014/main" id="{156E4543-1F42-4817-BB92-30B026BB65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4333875"/>
            <a:ext cx="4191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2000"/>
              </a:lnSpc>
              <a:buNone/>
              <a:defRPr sz="1650" b="1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defRPr>
            </a:pPr>
            <a:r>
              <a:rPr sz="1650" b="1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1" name="step-1-title">
            <a:extLst xmlns:a="http://schemas.openxmlformats.org/drawingml/2006/main">
              <a:ext uri="{FF2B5EF4-FFF2-40B4-BE49-F238E27FC236}">
                <a16:creationId xmlns:a16="http://schemas.microsoft.com/office/drawing/2014/main" id="{6A25672B-C324-4BFC-B64B-4719FB92CB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90650" y="4314825"/>
            <a:ext cx="25527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72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172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Прочитай последнюю строку</a:t>
            </a:r>
          </a:p>
        </p:txBody>
      </p:sp>
      <p:sp>
        <p:nvSpPr>
          <p:cNvPr id="12" name="step-1-detail">
            <a:extLst xmlns:a="http://schemas.openxmlformats.org/drawingml/2006/main">
              <a:ext uri="{FF2B5EF4-FFF2-40B4-BE49-F238E27FC236}">
                <a16:creationId xmlns:a16="http://schemas.microsoft.com/office/drawing/2014/main" id="{455CB801-A15F-4CC9-A2F9-32FE7D761E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90650" y="4619625"/>
            <a:ext cx="25527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5000"/>
              </a:lnSpc>
              <a:buNone/>
              <a:defRPr sz="135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135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Она сообщает тип ошибки.</a:t>
            </a:r>
          </a:p>
        </p:txBody>
      </p:sp>
      <p:sp>
        <p:nvSpPr>
          <p:cNvPr id="13" name="step-2-bubble">
            <a:extLst xmlns:a="http://schemas.openxmlformats.org/drawingml/2006/main">
              <a:ext uri="{FF2B5EF4-FFF2-40B4-BE49-F238E27FC236}">
                <a16:creationId xmlns:a16="http://schemas.microsoft.com/office/drawing/2014/main" id="{B0DF69F6-D44F-4E36-B1F4-4871A5BF0A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67200" y="4333875"/>
            <a:ext cx="419100" cy="4191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FFC85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step-2-number">
            <a:extLst xmlns:a="http://schemas.openxmlformats.org/drawingml/2006/main">
              <a:ext uri="{FF2B5EF4-FFF2-40B4-BE49-F238E27FC236}">
                <a16:creationId xmlns:a16="http://schemas.microsoft.com/office/drawing/2014/main" id="{1D54BF97-0E66-4106-B08F-F976418423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67200" y="4333875"/>
            <a:ext cx="4191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2000"/>
              </a:lnSpc>
              <a:buNone/>
              <a:defRPr sz="1650" b="1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defRPr>
            </a:pPr>
            <a:r>
              <a:rPr sz="1650" b="1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15" name="step-2-title">
            <a:extLst xmlns:a="http://schemas.openxmlformats.org/drawingml/2006/main">
              <a:ext uri="{FF2B5EF4-FFF2-40B4-BE49-F238E27FC236}">
                <a16:creationId xmlns:a16="http://schemas.microsoft.com/office/drawing/2014/main" id="{A8B72B0F-968A-4274-93EE-31A082306C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4314825"/>
            <a:ext cx="25527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72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172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Найди строку</a:t>
            </a:r>
          </a:p>
        </p:txBody>
      </p:sp>
      <p:sp>
        <p:nvSpPr>
          <p:cNvPr id="16" name="step-2-detail">
            <a:extLst xmlns:a="http://schemas.openxmlformats.org/drawingml/2006/main">
              <a:ext uri="{FF2B5EF4-FFF2-40B4-BE49-F238E27FC236}">
                <a16:creationId xmlns:a16="http://schemas.microsoft.com/office/drawing/2014/main" id="{9D0C2978-B54B-4A9E-A318-9D937DCAE7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4619625"/>
            <a:ext cx="25527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5000"/>
              </a:lnSpc>
              <a:buNone/>
              <a:defRPr sz="135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135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Сравни её с правильным образцом.</a:t>
            </a:r>
          </a:p>
        </p:txBody>
      </p:sp>
      <p:sp>
        <p:nvSpPr>
          <p:cNvPr id="17" name="step-3-bubble">
            <a:extLst xmlns:a="http://schemas.openxmlformats.org/drawingml/2006/main">
              <a:ext uri="{FF2B5EF4-FFF2-40B4-BE49-F238E27FC236}">
                <a16:creationId xmlns:a16="http://schemas.microsoft.com/office/drawing/2014/main" id="{1E6ABB98-196B-4D04-8523-B82515A4D9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34300" y="4333875"/>
            <a:ext cx="419100" cy="4191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35F3A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step-3-number">
            <a:extLst xmlns:a="http://schemas.openxmlformats.org/drawingml/2006/main">
              <a:ext uri="{FF2B5EF4-FFF2-40B4-BE49-F238E27FC236}">
                <a16:creationId xmlns:a16="http://schemas.microsoft.com/office/drawing/2014/main" id="{61FF1E5A-BFE7-46D0-B62B-70AF932E1D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34300" y="4333875"/>
            <a:ext cx="4191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2000"/>
              </a:lnSpc>
              <a:buNone/>
              <a:defRPr sz="1650" b="1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defRPr>
            </a:pPr>
            <a:r>
              <a:rPr sz="1650" b="1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19" name="step-3-title">
            <a:extLst xmlns:a="http://schemas.openxmlformats.org/drawingml/2006/main">
              <a:ext uri="{FF2B5EF4-FFF2-40B4-BE49-F238E27FC236}">
                <a16:creationId xmlns:a16="http://schemas.microsoft.com/office/drawing/2014/main" id="{A66ACB66-4012-41A3-AFDD-4E3EA1F925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24850" y="4314825"/>
            <a:ext cx="30289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72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172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Исправь и запусти</a:t>
            </a:r>
          </a:p>
        </p:txBody>
      </p:sp>
      <p:sp>
        <p:nvSpPr>
          <p:cNvPr id="20" name="step-3-detail">
            <a:extLst xmlns:a="http://schemas.openxmlformats.org/drawingml/2006/main">
              <a:ext uri="{FF2B5EF4-FFF2-40B4-BE49-F238E27FC236}">
                <a16:creationId xmlns:a16="http://schemas.microsoft.com/office/drawing/2014/main" id="{B260C4CF-39B8-452E-B7C0-F2BBCC2E73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24850" y="4619625"/>
            <a:ext cx="30289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5000"/>
              </a:lnSpc>
              <a:buNone/>
              <a:defRPr sz="135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135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Правильно: print("Приключение начинается.")</a:t>
            </a:r>
          </a:p>
        </p:txBody>
      </p:sp>
      <p:sp>
        <p:nvSpPr>
          <p:cNvPr id="21" name="debug-definition">
            <a:extLst xmlns:a="http://schemas.openxmlformats.org/drawingml/2006/main">
              <a:ext uri="{FF2B5EF4-FFF2-40B4-BE49-F238E27FC236}">
                <a16:creationId xmlns:a16="http://schemas.microsoft.com/office/drawing/2014/main" id="{57584C96-ED05-42F2-A79C-92DC8CFFCE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886450"/>
            <a:ext cx="108204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2000"/>
              </a:lnSpc>
              <a:buNone/>
              <a:defRPr sz="1800" b="1" i="0" lang="ru-RU" noProof="1">
                <a:solidFill>
                  <a:srgbClr val="B7F9DD"/>
                </a:solidFill>
                <a:latin typeface="Arial"/>
                <a:ea typeface="Arial"/>
                <a:cs typeface="Arial"/>
              </a:defRPr>
            </a:pPr>
            <a:r>
              <a:rPr sz="1800" b="1" i="0" lang="ru-RU" noProof="1">
                <a:solidFill>
                  <a:srgbClr val="B7F9DD"/>
                </a:solidFill>
                <a:latin typeface="Arial"/>
                <a:ea typeface="Arial"/>
                <a:cs typeface="Arial"/>
              </a:rPr>
              <a:t>Поиск и исправление ошибки называется отладкой.</a:t>
            </a:r>
          </a:p>
        </p:txBody>
      </p:sp>
    </p:spTree>
    <p:extLst>
      <p:ext uri="{BB962C8B-B14F-4D97-AF65-F5344CB8AC3E}">
        <p14:creationId xmlns:p14="http://schemas.microsoft.com/office/powerpoint/2010/main" val="2073175604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0B122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top-accent">
            <a:extLst xmlns:a="http://schemas.openxmlformats.org/drawingml/2006/main">
              <a:ext uri="{FF2B5EF4-FFF2-40B4-BE49-F238E27FC236}">
                <a16:creationId xmlns:a16="http://schemas.microsoft.com/office/drawing/2014/main" id="{8F2D16F1-96E6-4B97-847E-5E7BD834BE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5F3A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section-label">
            <a:extLst xmlns:a="http://schemas.openxmlformats.org/drawingml/2006/main">
              <a:ext uri="{FF2B5EF4-FFF2-40B4-BE49-F238E27FC236}">
                <a16:creationId xmlns:a16="http://schemas.microsoft.com/office/drawing/2014/main" id="{C73D0760-7D52-4253-993F-A39EECFE12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050"/>
            <a:ext cx="6858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350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defRPr>
            </a:pPr>
            <a:r>
              <a:rPr sz="1350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rPr>
              <a:t>ПРОВЕРЬ СЕБЯ</a:t>
            </a:r>
          </a:p>
        </p:txBody>
      </p:sp>
      <p:sp>
        <p:nvSpPr>
          <p:cNvPr id="3" name="slide-title">
            <a:extLst xmlns:a="http://schemas.openxmlformats.org/drawingml/2006/main">
              <a:ext uri="{FF2B5EF4-FFF2-40B4-BE49-F238E27FC236}">
                <a16:creationId xmlns:a16="http://schemas.microsoft.com/office/drawing/2014/main" id="{51C548C4-F0A9-42D6-A465-13D1132408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81050"/>
            <a:ext cx="10820400" cy="838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2000"/>
              </a:lnSpc>
              <a:buNone/>
              <a:defRPr sz="34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34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Какая строка запустится без ошибки?</a:t>
            </a:r>
          </a:p>
        </p:txBody>
      </p:sp>
      <p:sp>
        <p:nvSpPr>
          <p:cNvPr id="4" name="slide-number">
            <a:extLst xmlns:a="http://schemas.openxmlformats.org/drawingml/2006/main">
              <a:ext uri="{FF2B5EF4-FFF2-40B4-BE49-F238E27FC236}">
                <a16:creationId xmlns:a16="http://schemas.microsoft.com/office/drawing/2014/main" id="{151F19B0-782E-4C2D-AD23-728F746D9E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34750" y="6438900"/>
            <a:ext cx="381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12000"/>
              </a:lnSpc>
              <a:buNone/>
              <a:defRPr sz="9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9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14</a:t>
            </a:r>
          </a:p>
        </p:txBody>
      </p:sp>
      <p:sp>
        <p:nvSpPr>
          <p:cNvPr id="5" name="quiz-A">
            <a:extLst xmlns:a="http://schemas.openxmlformats.org/drawingml/2006/main">
              <a:ext uri="{FF2B5EF4-FFF2-40B4-BE49-F238E27FC236}">
                <a16:creationId xmlns:a16="http://schemas.microsoft.com/office/drawing/2014/main" id="{128D8456-DB8B-46A6-9914-C4F92B2CA6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2095500"/>
            <a:ext cx="9334500" cy="838200"/>
          </a:xfrm>
          <a:prstGeom xmlns:a="http://schemas.openxmlformats.org/drawingml/2006/main" prst="roundRect">
            <a:avLst>
              <a:gd name="adj" fmla="val 18182"/>
            </a:avLst>
          </a:prstGeom>
          <a:solidFill xmlns:a="http://schemas.openxmlformats.org/drawingml/2006/main">
            <a:srgbClr val="192744"/>
          </a:solidFill>
          <a:ln xmlns:a="http://schemas.openxmlformats.org/drawingml/2006/main" w="9525">
            <a:solidFill>
              <a:srgbClr val="33446F"/>
            </a:solidFill>
            <a:prstDash val="solid"/>
          </a:ln>
        </p:spPr>
      </p:sp>
      <p:sp>
        <p:nvSpPr>
          <p:cNvPr id="6" name="quiz-A-badge">
            <a:extLst xmlns:a="http://schemas.openxmlformats.org/drawingml/2006/main">
              <a:ext uri="{FF2B5EF4-FFF2-40B4-BE49-F238E27FC236}">
                <a16:creationId xmlns:a16="http://schemas.microsoft.com/office/drawing/2014/main" id="{6D1B8615-0D4A-4CCC-9348-21A2A1D6C9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95400" y="2266950"/>
            <a:ext cx="495300" cy="4953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FF6B6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quiz-A-letter">
            <a:extLst xmlns:a="http://schemas.openxmlformats.org/drawingml/2006/main">
              <a:ext uri="{FF2B5EF4-FFF2-40B4-BE49-F238E27FC236}">
                <a16:creationId xmlns:a16="http://schemas.microsoft.com/office/drawing/2014/main" id="{690E299C-8EC4-4407-8970-2BD6835A3C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95400" y="2266950"/>
            <a:ext cx="4953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2000"/>
              </a:lnSpc>
              <a:buNone/>
              <a:defRPr sz="1500" b="1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defRPr>
            </a:pPr>
            <a:r>
              <a:rPr sz="1500" b="1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rPr>
              <a:t>A</a:t>
            </a:r>
          </a:p>
        </p:txBody>
      </p:sp>
      <p:sp>
        <p:nvSpPr>
          <p:cNvPr id="8" name="quiz-A-code">
            <a:extLst xmlns:a="http://schemas.openxmlformats.org/drawingml/2006/main">
              <a:ext uri="{FF2B5EF4-FFF2-40B4-BE49-F238E27FC236}">
                <a16:creationId xmlns:a16="http://schemas.microsoft.com/office/drawing/2014/main" id="{BF7DBDEE-EB6F-417A-90F7-752256C530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90750" y="2162175"/>
            <a:ext cx="752475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2175" b="0" i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defRPr>
            </a:pPr>
            <a:r>
              <a:rPr sz="2175" b="0" i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rPr>
              <a:t>print(Привет)</a:t>
            </a:r>
          </a:p>
        </p:txBody>
      </p:sp>
      <p:sp>
        <p:nvSpPr>
          <p:cNvPr id="9" name="quiz-Б">
            <a:extLst xmlns:a="http://schemas.openxmlformats.org/drawingml/2006/main">
              <a:ext uri="{FF2B5EF4-FFF2-40B4-BE49-F238E27FC236}">
                <a16:creationId xmlns:a16="http://schemas.microsoft.com/office/drawing/2014/main" id="{06A667D2-BD82-4EAD-A781-F9E58CF105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3238500"/>
            <a:ext cx="9334500" cy="838200"/>
          </a:xfrm>
          <a:prstGeom xmlns:a="http://schemas.openxmlformats.org/drawingml/2006/main" prst="roundRect">
            <a:avLst>
              <a:gd name="adj" fmla="val 18182"/>
            </a:avLst>
          </a:prstGeom>
          <a:solidFill xmlns:a="http://schemas.openxmlformats.org/drawingml/2006/main">
            <a:srgbClr val="192744"/>
          </a:solidFill>
          <a:ln xmlns:a="http://schemas.openxmlformats.org/drawingml/2006/main" w="9525">
            <a:solidFill>
              <a:srgbClr val="33446F"/>
            </a:solidFill>
            <a:prstDash val="solid"/>
          </a:ln>
        </p:spPr>
      </p:sp>
      <p:sp>
        <p:nvSpPr>
          <p:cNvPr id="10" name="quiz-Б-badge">
            <a:extLst xmlns:a="http://schemas.openxmlformats.org/drawingml/2006/main">
              <a:ext uri="{FF2B5EF4-FFF2-40B4-BE49-F238E27FC236}">
                <a16:creationId xmlns:a16="http://schemas.microsoft.com/office/drawing/2014/main" id="{D463FF23-9B16-4060-9573-C4EA18C612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95400" y="3409950"/>
            <a:ext cx="495300" cy="4953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35F3A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quiz-Б-letter">
            <a:extLst xmlns:a="http://schemas.openxmlformats.org/drawingml/2006/main">
              <a:ext uri="{FF2B5EF4-FFF2-40B4-BE49-F238E27FC236}">
                <a16:creationId xmlns:a16="http://schemas.microsoft.com/office/drawing/2014/main" id="{4A3C9659-24D8-4A23-989F-9A463E33F1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95400" y="3409950"/>
            <a:ext cx="4953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2000"/>
              </a:lnSpc>
              <a:buNone/>
              <a:defRPr sz="1500" b="1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defRPr>
            </a:pPr>
            <a:r>
              <a:rPr sz="1500" b="1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rPr>
              <a:t>Б</a:t>
            </a:r>
          </a:p>
        </p:txBody>
      </p:sp>
      <p:sp>
        <p:nvSpPr>
          <p:cNvPr id="12" name="quiz-Б-code">
            <a:extLst xmlns:a="http://schemas.openxmlformats.org/drawingml/2006/main">
              <a:ext uri="{FF2B5EF4-FFF2-40B4-BE49-F238E27FC236}">
                <a16:creationId xmlns:a16="http://schemas.microsoft.com/office/drawing/2014/main" id="{40818C71-C9B4-4C73-89A9-C4D8DDC44A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90750" y="3305175"/>
            <a:ext cx="752475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2175" b="0" i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defRPr>
            </a:pPr>
            <a:r>
              <a:rPr sz="2175" b="0" i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rPr>
              <a:t>print("Привет")</a:t>
            </a:r>
          </a:p>
        </p:txBody>
      </p:sp>
      <p:sp>
        <p:nvSpPr>
          <p:cNvPr id="13" name="quiz-В">
            <a:extLst xmlns:a="http://schemas.openxmlformats.org/drawingml/2006/main">
              <a:ext uri="{FF2B5EF4-FFF2-40B4-BE49-F238E27FC236}">
                <a16:creationId xmlns:a16="http://schemas.microsoft.com/office/drawing/2014/main" id="{4B6E96E7-17C8-4573-B9C5-E077D746A4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4381500"/>
            <a:ext cx="9334500" cy="838200"/>
          </a:xfrm>
          <a:prstGeom xmlns:a="http://schemas.openxmlformats.org/drawingml/2006/main" prst="roundRect">
            <a:avLst>
              <a:gd name="adj" fmla="val 18182"/>
            </a:avLst>
          </a:prstGeom>
          <a:solidFill xmlns:a="http://schemas.openxmlformats.org/drawingml/2006/main">
            <a:srgbClr val="192744"/>
          </a:solidFill>
          <a:ln xmlns:a="http://schemas.openxmlformats.org/drawingml/2006/main" w="9525">
            <a:solidFill>
              <a:srgbClr val="33446F"/>
            </a:solidFill>
            <a:prstDash val="solid"/>
          </a:ln>
        </p:spPr>
      </p:sp>
      <p:sp>
        <p:nvSpPr>
          <p:cNvPr id="14" name="quiz-В-badge">
            <a:extLst xmlns:a="http://schemas.openxmlformats.org/drawingml/2006/main">
              <a:ext uri="{FF2B5EF4-FFF2-40B4-BE49-F238E27FC236}">
                <a16:creationId xmlns:a16="http://schemas.microsoft.com/office/drawing/2014/main" id="{5258F294-0E3A-4BB7-946F-AFAB14136A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95400" y="4552950"/>
            <a:ext cx="495300" cy="4953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FFC85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quiz-В-letter">
            <a:extLst xmlns:a="http://schemas.openxmlformats.org/drawingml/2006/main">
              <a:ext uri="{FF2B5EF4-FFF2-40B4-BE49-F238E27FC236}">
                <a16:creationId xmlns:a16="http://schemas.microsoft.com/office/drawing/2014/main" id="{690270FE-C29A-4435-A639-0AE6A9DD9A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95400" y="4552950"/>
            <a:ext cx="4953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2000"/>
              </a:lnSpc>
              <a:buNone/>
              <a:defRPr sz="1500" b="1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defRPr>
            </a:pPr>
            <a:r>
              <a:rPr sz="1500" b="1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rPr>
              <a:t>В</a:t>
            </a:r>
          </a:p>
        </p:txBody>
      </p:sp>
      <p:sp>
        <p:nvSpPr>
          <p:cNvPr id="16" name="quiz-В-code">
            <a:extLst xmlns:a="http://schemas.openxmlformats.org/drawingml/2006/main">
              <a:ext uri="{FF2B5EF4-FFF2-40B4-BE49-F238E27FC236}">
                <a16:creationId xmlns:a16="http://schemas.microsoft.com/office/drawing/2014/main" id="{FD14E1FF-7213-47F2-99DB-E85DB6C2FA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90750" y="4448175"/>
            <a:ext cx="752475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2175" b="0" i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defRPr>
            </a:pPr>
            <a:r>
              <a:rPr sz="2175" b="0" i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rPr>
              <a:t>print("Привет"</a:t>
            </a:r>
          </a:p>
        </p:txBody>
      </p:sp>
    </p:spTree>
    <p:extLst>
      <p:ext uri="{BB962C8B-B14F-4D97-AF65-F5344CB8AC3E}">
        <p14:creationId xmlns:p14="http://schemas.microsoft.com/office/powerpoint/2010/main" val="2029430840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0B122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accent">
            <a:extLst xmlns:a="http://schemas.openxmlformats.org/drawingml/2006/main">
              <a:ext uri="{FF2B5EF4-FFF2-40B4-BE49-F238E27FC236}">
                <a16:creationId xmlns:a16="http://schemas.microsoft.com/office/drawing/2014/main" id="{1165EA7F-BB76-4BC7-B333-0B03799F54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C85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section-label">
            <a:extLst xmlns:a="http://schemas.openxmlformats.org/drawingml/2006/main">
              <a:ext uri="{FF2B5EF4-FFF2-40B4-BE49-F238E27FC236}">
                <a16:creationId xmlns:a16="http://schemas.microsoft.com/office/drawing/2014/main" id="{F88EC8D5-82A3-4D9C-B353-6A2E7DFC96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050"/>
            <a:ext cx="6858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350" b="1" i="0" lang="ru-RU" noProof="1">
                <a:solidFill>
                  <a:srgbClr val="FFC857"/>
                </a:solidFill>
                <a:latin typeface="Arial"/>
                <a:ea typeface="Arial"/>
                <a:cs typeface="Arial"/>
              </a:defRPr>
            </a:pPr>
            <a:r>
              <a:rPr sz="1350" b="1" i="0" lang="ru-RU" noProof="1">
                <a:solidFill>
                  <a:srgbClr val="FFC857"/>
                </a:solidFill>
                <a:latin typeface="Arial"/>
                <a:ea typeface="Arial"/>
                <a:cs typeface="Arial"/>
              </a:rPr>
              <a:t>А ТЫ ЗНАЛ?</a:t>
            </a:r>
          </a:p>
        </p:txBody>
      </p:sp>
      <p:sp>
        <p:nvSpPr>
          <p:cNvPr id="3" name="slide-title">
            <a:extLst xmlns:a="http://schemas.openxmlformats.org/drawingml/2006/main">
              <a:ext uri="{FF2B5EF4-FFF2-40B4-BE49-F238E27FC236}">
                <a16:creationId xmlns:a16="http://schemas.microsoft.com/office/drawing/2014/main" id="{D31BBA37-1853-4325-8218-33B8247C14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81050"/>
            <a:ext cx="10820400" cy="838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2000"/>
              </a:lnSpc>
              <a:buNone/>
              <a:defRPr sz="31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31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Однажды компьютерный «жучок» был настоящим</a:t>
            </a:r>
          </a:p>
        </p:txBody>
      </p:sp>
      <p:sp>
        <p:nvSpPr>
          <p:cNvPr id="4" name="slide-number">
            <a:extLst xmlns:a="http://schemas.openxmlformats.org/drawingml/2006/main">
              <a:ext uri="{FF2B5EF4-FFF2-40B4-BE49-F238E27FC236}">
                <a16:creationId xmlns:a16="http://schemas.microsoft.com/office/drawing/2014/main" id="{4B373AA2-84A2-41AC-BF8E-4512DB8938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34750" y="6438900"/>
            <a:ext cx="381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12000"/>
              </a:lnSpc>
              <a:buNone/>
              <a:defRPr sz="9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9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15</a:t>
            </a:r>
          </a:p>
        </p:txBody>
      </p:sp>
      <p:sp>
        <p:nvSpPr>
          <p:cNvPr id="5" name="Жучок-badge">
            <a:extLst xmlns:a="http://schemas.openxmlformats.org/drawingml/2006/main">
              <a:ext uri="{FF2B5EF4-FFF2-40B4-BE49-F238E27FC236}">
                <a16:creationId xmlns:a16="http://schemas.microsoft.com/office/drawing/2014/main" id="{1BA56D5C-23CF-4444-9568-B4427C31A3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1352550" cy="13525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FFC857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a9c40b203b94cfc"/>
          <a:stretch xmlns:a="http://schemas.openxmlformats.org/drawingml/2006/main"/>
        </p:blipFill>
        <p:spPr>
          <a:xfrm xmlns:a="http://schemas.openxmlformats.org/drawingml/2006/main">
            <a:off x="1021461" y="2488311"/>
            <a:ext cx="757428" cy="757428"/>
          </a:xfrm>
          <a:prstGeom xmlns:a="http://schemas.openxmlformats.org/drawingml/2006/main" prst="rect">
            <a:avLst/>
          </a:prstGeom>
        </p:spPr>
      </p:pic>
      <p:sp>
        <p:nvSpPr>
          <p:cNvPr id="7" name="fact">
            <a:extLst xmlns:a="http://schemas.openxmlformats.org/drawingml/2006/main">
              <a:ext uri="{FF2B5EF4-FFF2-40B4-BE49-F238E27FC236}">
                <a16:creationId xmlns:a16="http://schemas.microsoft.com/office/drawing/2014/main" id="{9AE57161-1019-4241-9494-362C5AF0B6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76500" y="1857375"/>
            <a:ext cx="847725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22000"/>
              </a:lnSpc>
              <a:buNone/>
              <a:defRPr sz="210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210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В 1947 году инженеры нашли настоящую моль в реле — электрическом переключателе компьютера Mark II. Насекомое вклеили в журнал с шутливой подписью о найденном «жучке».</a:t>
            </a:r>
          </a:p>
        </p:txBody>
      </p:sp>
      <p:sp>
        <p:nvSpPr>
          <p:cNvPr id="8" name="fact-divider">
            <a:extLst xmlns:a="http://schemas.openxmlformats.org/drawingml/2006/main">
              <a:ext uri="{FF2B5EF4-FFF2-40B4-BE49-F238E27FC236}">
                <a16:creationId xmlns:a16="http://schemas.microsoft.com/office/drawing/2014/main" id="{FB2F422C-392F-4378-8083-666EDCD672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76500" y="3952875"/>
            <a:ext cx="84772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3446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fact-meaning">
            <a:extLst xmlns:a="http://schemas.openxmlformats.org/drawingml/2006/main">
              <a:ext uri="{FF2B5EF4-FFF2-40B4-BE49-F238E27FC236}">
                <a16:creationId xmlns:a16="http://schemas.microsoft.com/office/drawing/2014/main" id="{F7E18D07-6F2F-41ED-9D43-F59F76D466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76500" y="4286250"/>
            <a:ext cx="8477250" cy="1219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20000"/>
              </a:lnSpc>
              <a:buNone/>
              <a:defRPr sz="1950" b="0" i="0" lang="ru-RU" noProof="1">
                <a:solidFill>
                  <a:srgbClr val="B7F9DD"/>
                </a:solidFill>
                <a:latin typeface="Arial"/>
                <a:ea typeface="Arial"/>
                <a:cs typeface="Arial"/>
              </a:defRPr>
            </a:pPr>
            <a:r>
              <a:rPr sz="1950" b="0" i="0" lang="ru-RU" noProof="1">
                <a:solidFill>
                  <a:srgbClr val="B7F9DD"/>
                </a:solidFill>
                <a:latin typeface="Arial"/>
                <a:ea typeface="Arial"/>
                <a:cs typeface="Arial"/>
              </a:rPr>
              <a:t>Слово bug уже использовали раньше, но эта история сделала его знаменитым. Поэтому debugging — это поиск и исправление ошибок.</a:t>
            </a:r>
          </a:p>
        </p:txBody>
      </p:sp>
      <p:sp>
        <p:nvSpPr>
          <p:cNvPr id="10" name="fact-connection">
            <a:extLst xmlns:a="http://schemas.openxmlformats.org/drawingml/2006/main">
              <a:ext uri="{FF2B5EF4-FFF2-40B4-BE49-F238E27FC236}">
                <a16:creationId xmlns:a16="http://schemas.microsoft.com/office/drawing/2014/main" id="{1C33A2FC-467E-4335-B014-6D9A264008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857875"/>
            <a:ext cx="108204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2000"/>
              </a:lnSpc>
              <a:buNone/>
              <a:defRPr sz="1800" b="1" i="0" lang="ru-RU" noProof="1">
                <a:solidFill>
                  <a:srgbClr val="FFC857"/>
                </a:solidFill>
                <a:latin typeface="Arial"/>
                <a:ea typeface="Arial"/>
                <a:cs typeface="Arial"/>
              </a:defRPr>
            </a:pPr>
            <a:r>
              <a:rPr sz="1800" b="1" i="0" lang="ru-RU" noProof="1">
                <a:solidFill>
                  <a:srgbClr val="FFC857"/>
                </a:solidFill>
                <a:latin typeface="Arial"/>
                <a:ea typeface="Arial"/>
                <a:cs typeface="Arial"/>
              </a:rPr>
              <a:t>Сегодня ты уже выполнил свою первую отладку.</a:t>
            </a:r>
          </a:p>
        </p:txBody>
      </p:sp>
    </p:spTree>
    <p:extLst>
      <p:ext uri="{BB962C8B-B14F-4D97-AF65-F5344CB8AC3E}">
        <p14:creationId xmlns:p14="http://schemas.microsoft.com/office/powerpoint/2010/main" val="1915027937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35F3A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" name="Часы-badge">
            <a:extLst xmlns:a="http://schemas.openxmlformats.org/drawingml/2006/main">
              <a:ext uri="{FF2B5EF4-FFF2-40B4-BE49-F238E27FC236}">
                <a16:creationId xmlns:a16="http://schemas.microsoft.com/office/drawing/2014/main" id="{F6FB2D0C-D66A-421F-92F6-DE3783F24E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91150" y="1104900"/>
            <a:ext cx="1409700" cy="14097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B1224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7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82d1941872b4a98"/>
          <a:stretch xmlns:a="http://schemas.openxmlformats.org/drawingml/2006/main"/>
        </p:blipFill>
        <p:spPr>
          <a:xfrm xmlns:a="http://schemas.openxmlformats.org/drawingml/2006/main">
            <a:off x="5701284" y="1415034"/>
            <a:ext cx="789432" cy="789432"/>
          </a:xfrm>
          <a:prstGeom xmlns:a="http://schemas.openxmlformats.org/drawingml/2006/main" prst="rect">
            <a:avLst/>
          </a:prstGeom>
        </p:spPr>
      </p:pic>
      <p:sp>
        <p:nvSpPr>
          <p:cNvPr id="3" name="break-title">
            <a:extLst xmlns:a="http://schemas.openxmlformats.org/drawingml/2006/main">
              <a:ext uri="{FF2B5EF4-FFF2-40B4-BE49-F238E27FC236}">
                <a16:creationId xmlns:a16="http://schemas.microsoft.com/office/drawing/2014/main" id="{89088F76-479B-4EBD-B229-4F96ED1A66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3048000"/>
            <a:ext cx="8953500" cy="876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2000"/>
              </a:lnSpc>
              <a:buNone/>
              <a:defRPr sz="4200" b="1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defRPr>
            </a:pPr>
            <a:r>
              <a:rPr sz="4200" b="1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rPr>
              <a:t>ПЕРЕРЫВ — 10 МИНУТ</a:t>
            </a:r>
          </a:p>
        </p:txBody>
      </p:sp>
      <p:sp>
        <p:nvSpPr>
          <p:cNvPr id="4" name="break-save">
            <a:extLst xmlns:a="http://schemas.openxmlformats.org/drawingml/2006/main">
              <a:ext uri="{FF2B5EF4-FFF2-40B4-BE49-F238E27FC236}">
                <a16:creationId xmlns:a16="http://schemas.microsoft.com/office/drawing/2014/main" id="{E496E569-1867-4953-A30E-3861DBB22A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143250" y="4267200"/>
            <a:ext cx="590550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2000"/>
              </a:lnSpc>
              <a:buNone/>
              <a:defRPr sz="2325" b="1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defRPr>
            </a:pPr>
            <a:r>
              <a:rPr sz="2325" b="1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rPr>
              <a:t>Сохрани файлы.</a:t>
            </a:r>
          </a:p>
        </p:txBody>
      </p:sp>
      <p:sp>
        <p:nvSpPr>
          <p:cNvPr id="5" name="slide-number">
            <a:extLst xmlns:a="http://schemas.openxmlformats.org/drawingml/2006/main">
              <a:ext uri="{FF2B5EF4-FFF2-40B4-BE49-F238E27FC236}">
                <a16:creationId xmlns:a16="http://schemas.microsoft.com/office/drawing/2014/main" id="{359B61A5-8B0D-49E4-BEC0-870D691B37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34750" y="6438900"/>
            <a:ext cx="381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12000"/>
              </a:lnSpc>
              <a:buNone/>
              <a:defRPr sz="900" b="0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defRPr>
            </a:pPr>
            <a:r>
              <a:rPr sz="900" b="0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1567097059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0B122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top-accent">
            <a:extLst xmlns:a="http://schemas.openxmlformats.org/drawingml/2006/main">
              <a:ext uri="{FF2B5EF4-FFF2-40B4-BE49-F238E27FC236}">
                <a16:creationId xmlns:a16="http://schemas.microsoft.com/office/drawing/2014/main" id="{C6B9B755-A50F-4117-A31A-4A37548310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5F3A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section-label">
            <a:extLst xmlns:a="http://schemas.openxmlformats.org/drawingml/2006/main">
              <a:ext uri="{FF2B5EF4-FFF2-40B4-BE49-F238E27FC236}">
                <a16:creationId xmlns:a16="http://schemas.microsoft.com/office/drawing/2014/main" id="{AE70130A-5A00-46D2-A501-46BA164562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050"/>
            <a:ext cx="6858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350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defRPr>
            </a:pPr>
            <a:r>
              <a:rPr sz="1350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rPr>
              <a:t>С ВОЗВРАЩЕНИЕМ</a:t>
            </a:r>
          </a:p>
        </p:txBody>
      </p:sp>
      <p:sp>
        <p:nvSpPr>
          <p:cNvPr id="3" name="slide-title">
            <a:extLst xmlns:a="http://schemas.openxmlformats.org/drawingml/2006/main">
              <a:ext uri="{FF2B5EF4-FFF2-40B4-BE49-F238E27FC236}">
                <a16:creationId xmlns:a16="http://schemas.microsoft.com/office/drawing/2014/main" id="{2DEEC43C-1C50-48A6-8A60-6246AEFCB5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81050"/>
            <a:ext cx="10820400" cy="838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2000"/>
              </a:lnSpc>
              <a:buNone/>
              <a:defRPr sz="31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31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Три идеи, которые уже работают в game.py</a:t>
            </a:r>
          </a:p>
        </p:txBody>
      </p:sp>
      <p:sp>
        <p:nvSpPr>
          <p:cNvPr id="4" name="slide-number">
            <a:extLst xmlns:a="http://schemas.openxmlformats.org/drawingml/2006/main">
              <a:ext uri="{FF2B5EF4-FFF2-40B4-BE49-F238E27FC236}">
                <a16:creationId xmlns:a16="http://schemas.microsoft.com/office/drawing/2014/main" id="{9912268B-CC48-45E7-9EDC-EAE9F72DD1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34750" y="6438900"/>
            <a:ext cx="381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12000"/>
              </a:lnSpc>
              <a:buNone/>
              <a:defRPr sz="9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9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17</a:t>
            </a:r>
          </a:p>
        </p:txBody>
      </p:sp>
      <p:sp>
        <p:nvSpPr>
          <p:cNvPr id="5" name="Программа-badge">
            <a:extLst xmlns:a="http://schemas.openxmlformats.org/drawingml/2006/main">
              <a:ext uri="{FF2B5EF4-FFF2-40B4-BE49-F238E27FC236}">
                <a16:creationId xmlns:a16="http://schemas.microsoft.com/office/drawing/2014/main" id="{58BE1E37-6246-43F0-9DE0-D727BF6BAE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2038350"/>
            <a:ext cx="742950" cy="7429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3345C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23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b3fc8e9c47f41f8"/>
          <a:stretch xmlns:a="http://schemas.openxmlformats.org/drawingml/2006/main"/>
        </p:blipFill>
        <p:spPr>
          <a:xfrm xmlns:a="http://schemas.openxmlformats.org/drawingml/2006/main">
            <a:off x="982599" y="2201799"/>
            <a:ext cx="416052" cy="416052"/>
          </a:xfrm>
          <a:prstGeom xmlns:a="http://schemas.openxmlformats.org/drawingml/2006/main" prst="rect">
            <a:avLst/>
          </a:prstGeom>
        </p:spPr>
      </p:pic>
      <p:sp>
        <p:nvSpPr>
          <p:cNvPr id="7" name="recap-0-head">
            <a:extLst xmlns:a="http://schemas.openxmlformats.org/drawingml/2006/main">
              <a:ext uri="{FF2B5EF4-FFF2-40B4-BE49-F238E27FC236}">
                <a16:creationId xmlns:a16="http://schemas.microsoft.com/office/drawing/2014/main" id="{E4380D8E-C663-4ECC-A0AC-29C55960EE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85950" y="2019300"/>
            <a:ext cx="2857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2175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defRPr>
            </a:pPr>
            <a:r>
              <a:rPr sz="2175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rPr>
              <a:t>Программа</a:t>
            </a:r>
          </a:p>
        </p:txBody>
      </p:sp>
      <p:sp>
        <p:nvSpPr>
          <p:cNvPr id="8" name="recap-0-body">
            <a:extLst xmlns:a="http://schemas.openxmlformats.org/drawingml/2006/main">
              <a:ext uri="{FF2B5EF4-FFF2-40B4-BE49-F238E27FC236}">
                <a16:creationId xmlns:a16="http://schemas.microsoft.com/office/drawing/2014/main" id="{60E5E2D5-851C-49A5-B785-35EB467F47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2019300"/>
            <a:ext cx="6667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950" b="0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1950" b="0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Команды, которые компьютер выполняет по порядку.</a:t>
            </a:r>
          </a:p>
        </p:txBody>
      </p:sp>
      <p:sp>
        <p:nvSpPr>
          <p:cNvPr id="9" name="Алгоритм-badge">
            <a:extLst xmlns:a="http://schemas.openxmlformats.org/drawingml/2006/main">
              <a:ext uri="{FF2B5EF4-FFF2-40B4-BE49-F238E27FC236}">
                <a16:creationId xmlns:a16="http://schemas.microsoft.com/office/drawing/2014/main" id="{4A47BD98-A78A-42A9-A889-DFB96E65A7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3295650"/>
            <a:ext cx="742950" cy="7429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3345C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27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d6c1587effe42dd"/>
          <a:stretch xmlns:a="http://schemas.openxmlformats.org/drawingml/2006/main"/>
        </p:blipFill>
        <p:spPr>
          <a:xfrm xmlns:a="http://schemas.openxmlformats.org/drawingml/2006/main">
            <a:off x="982599" y="3459099"/>
            <a:ext cx="416052" cy="416052"/>
          </a:xfrm>
          <a:prstGeom xmlns:a="http://schemas.openxmlformats.org/drawingml/2006/main" prst="rect">
            <a:avLst/>
          </a:prstGeom>
        </p:spPr>
      </p:pic>
      <p:sp>
        <p:nvSpPr>
          <p:cNvPr id="11" name="recap-1-head">
            <a:extLst xmlns:a="http://schemas.openxmlformats.org/drawingml/2006/main">
              <a:ext uri="{FF2B5EF4-FFF2-40B4-BE49-F238E27FC236}">
                <a16:creationId xmlns:a16="http://schemas.microsoft.com/office/drawing/2014/main" id="{529E890E-B8D1-44C2-A35C-D9BFBD2AD3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85950" y="3276600"/>
            <a:ext cx="2857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2175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defRPr>
            </a:pPr>
            <a:r>
              <a:rPr sz="2175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rPr>
              <a:t>Алгоритм</a:t>
            </a:r>
          </a:p>
        </p:txBody>
      </p:sp>
      <p:sp>
        <p:nvSpPr>
          <p:cNvPr id="12" name="recap-1-body">
            <a:extLst xmlns:a="http://schemas.openxmlformats.org/drawingml/2006/main">
              <a:ext uri="{FF2B5EF4-FFF2-40B4-BE49-F238E27FC236}">
                <a16:creationId xmlns:a16="http://schemas.microsoft.com/office/drawing/2014/main" id="{C281B527-253E-40B4-AD0F-503AF856B8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3276600"/>
            <a:ext cx="6667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950" b="0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1950" b="0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Точный порядок шагов к результату.</a:t>
            </a:r>
          </a:p>
        </p:txBody>
      </p:sp>
      <p:sp>
        <p:nvSpPr>
          <p:cNvPr id="13" name="print()-badge">
            <a:extLst xmlns:a="http://schemas.openxmlformats.org/drawingml/2006/main">
              <a:ext uri="{FF2B5EF4-FFF2-40B4-BE49-F238E27FC236}">
                <a16:creationId xmlns:a16="http://schemas.microsoft.com/office/drawing/2014/main" id="{85C1856A-F696-4A7C-AEB5-92F47BB4E6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4552950"/>
            <a:ext cx="742950" cy="7429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3345C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31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88cd04866744e2c"/>
          <a:stretch xmlns:a="http://schemas.openxmlformats.org/drawingml/2006/main"/>
        </p:blipFill>
        <p:spPr>
          <a:xfrm xmlns:a="http://schemas.openxmlformats.org/drawingml/2006/main">
            <a:off x="982599" y="4716399"/>
            <a:ext cx="416052" cy="416052"/>
          </a:xfrm>
          <a:prstGeom xmlns:a="http://schemas.openxmlformats.org/drawingml/2006/main" prst="rect">
            <a:avLst/>
          </a:prstGeom>
        </p:spPr>
      </p:pic>
      <p:sp>
        <p:nvSpPr>
          <p:cNvPr id="15" name="recap-2-head">
            <a:extLst xmlns:a="http://schemas.openxmlformats.org/drawingml/2006/main">
              <a:ext uri="{FF2B5EF4-FFF2-40B4-BE49-F238E27FC236}">
                <a16:creationId xmlns:a16="http://schemas.microsoft.com/office/drawing/2014/main" id="{B7DF9A3E-31CE-4EDC-B5F8-F648E613B5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85950" y="4533900"/>
            <a:ext cx="2857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2175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defRPr>
            </a:pPr>
            <a:r>
              <a:rPr sz="2175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rPr>
              <a:t>print()</a:t>
            </a:r>
          </a:p>
        </p:txBody>
      </p:sp>
      <p:sp>
        <p:nvSpPr>
          <p:cNvPr id="16" name="recap-2-body">
            <a:extLst xmlns:a="http://schemas.openxmlformats.org/drawingml/2006/main">
              <a:ext uri="{FF2B5EF4-FFF2-40B4-BE49-F238E27FC236}">
                <a16:creationId xmlns:a16="http://schemas.microsoft.com/office/drawing/2014/main" id="{08DBE39F-3E60-4BAD-954F-EFAE7EB212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4533900"/>
            <a:ext cx="6667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950" b="0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1950" b="0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Готовая функция, которая показывает текст.</a:t>
            </a:r>
          </a:p>
        </p:txBody>
      </p:sp>
      <p:sp>
        <p:nvSpPr>
          <p:cNvPr id="17" name="recap-transition">
            <a:extLst xmlns:a="http://schemas.openxmlformats.org/drawingml/2006/main">
              <a:ext uri="{FF2B5EF4-FFF2-40B4-BE49-F238E27FC236}">
                <a16:creationId xmlns:a16="http://schemas.microsoft.com/office/drawing/2014/main" id="{9703F9B4-B515-4E2E-BDCB-94916D76F8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886450"/>
            <a:ext cx="108204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2000"/>
              </a:lnSpc>
              <a:buNone/>
              <a:defRPr sz="1800" b="1" i="0" lang="ru-RU" noProof="1">
                <a:solidFill>
                  <a:srgbClr val="FFC857"/>
                </a:solidFill>
                <a:latin typeface="Arial"/>
                <a:ea typeface="Arial"/>
                <a:cs typeface="Arial"/>
              </a:defRPr>
            </a:pPr>
            <a:r>
              <a:rPr sz="1800" b="1" i="0" lang="ru-RU" noProof="1">
                <a:solidFill>
                  <a:srgbClr val="FFC857"/>
                </a:solidFill>
                <a:latin typeface="Arial"/>
                <a:ea typeface="Arial"/>
                <a:cs typeface="Arial"/>
              </a:rPr>
              <a:t>Теперь соберём из этих идей готовое начало игры.</a:t>
            </a:r>
          </a:p>
        </p:txBody>
      </p:sp>
    </p:spTree>
    <p:extLst>
      <p:ext uri="{BB962C8B-B14F-4D97-AF65-F5344CB8AC3E}">
        <p14:creationId xmlns:p14="http://schemas.microsoft.com/office/powerpoint/2010/main" val="715492141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0B122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accent">
            <a:extLst xmlns:a="http://schemas.openxmlformats.org/drawingml/2006/main">
              <a:ext uri="{FF2B5EF4-FFF2-40B4-BE49-F238E27FC236}">
                <a16:creationId xmlns:a16="http://schemas.microsoft.com/office/drawing/2014/main" id="{F9C480E0-C0A9-4953-BA30-28454E435A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5F3A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section-label">
            <a:extLst xmlns:a="http://schemas.openxmlformats.org/drawingml/2006/main">
              <a:ext uri="{FF2B5EF4-FFF2-40B4-BE49-F238E27FC236}">
                <a16:creationId xmlns:a16="http://schemas.microsoft.com/office/drawing/2014/main" id="{0CFA242F-75C1-4620-8A6E-21E323084E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050"/>
            <a:ext cx="6858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350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defRPr>
            </a:pPr>
            <a:r>
              <a:rPr sz="1350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rPr>
              <a:t>ПРОЕКТ УРОКА</a:t>
            </a:r>
          </a:p>
        </p:txBody>
      </p:sp>
      <p:sp>
        <p:nvSpPr>
          <p:cNvPr id="3" name="slide-title">
            <a:extLst xmlns:a="http://schemas.openxmlformats.org/drawingml/2006/main">
              <a:ext uri="{FF2B5EF4-FFF2-40B4-BE49-F238E27FC236}">
                <a16:creationId xmlns:a16="http://schemas.microsoft.com/office/drawing/2014/main" id="{C8B63F3D-F052-4BBC-8B14-1F327C69D2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81050"/>
            <a:ext cx="10820400" cy="838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2000"/>
              </a:lnSpc>
              <a:buNone/>
              <a:defRPr sz="34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34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Сегодня game.py покажет начало истории</a:t>
            </a:r>
          </a:p>
        </p:txBody>
      </p:sp>
      <p:sp>
        <p:nvSpPr>
          <p:cNvPr id="4" name="slide-number">
            <a:extLst xmlns:a="http://schemas.openxmlformats.org/drawingml/2006/main">
              <a:ext uri="{FF2B5EF4-FFF2-40B4-BE49-F238E27FC236}">
                <a16:creationId xmlns:a16="http://schemas.microsoft.com/office/drawing/2014/main" id="{2531CB46-BFEC-406E-A9B1-1AB81428D0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34750" y="6438900"/>
            <a:ext cx="381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12000"/>
              </a:lnSpc>
              <a:buNone/>
              <a:defRPr sz="9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9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18</a:t>
            </a:r>
          </a:p>
        </p:txBody>
      </p:sp>
      <p:sp>
        <p:nvSpPr>
          <p:cNvPr id="5" name="goal">
            <a:extLst xmlns:a="http://schemas.openxmlformats.org/drawingml/2006/main">
              <a:ext uri="{FF2B5EF4-FFF2-40B4-BE49-F238E27FC236}">
                <a16:creationId xmlns:a16="http://schemas.microsoft.com/office/drawing/2014/main" id="{7D81AA18-1018-4347-85DC-CA600EDF8C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57350"/>
            <a:ext cx="809625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8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18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После запуска вы должны увидеть ровно четыре строки:</a:t>
            </a:r>
          </a:p>
        </p:txBody>
      </p:sp>
      <p:sp>
        <p:nvSpPr>
          <p:cNvPr id="6" name="output-label">
            <a:extLst xmlns:a="http://schemas.openxmlformats.org/drawingml/2006/main">
              <a:ext uri="{FF2B5EF4-FFF2-40B4-BE49-F238E27FC236}">
                <a16:creationId xmlns:a16="http://schemas.microsoft.com/office/drawing/2014/main" id="{7255043C-F8D6-4B80-ADBC-9DE4778408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381250"/>
            <a:ext cx="108204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350" b="1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1350" b="1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Целевой результат</a:t>
            </a:r>
          </a:p>
        </p:txBody>
      </p:sp>
      <p:sp>
        <p:nvSpPr>
          <p:cNvPr id="7" name="output-surface">
            <a:extLst xmlns:a="http://schemas.openxmlformats.org/drawingml/2006/main">
              <a:ext uri="{FF2B5EF4-FFF2-40B4-BE49-F238E27FC236}">
                <a16:creationId xmlns:a16="http://schemas.microsoft.com/office/drawing/2014/main" id="{FB2CECF4-F7C5-440C-B3F1-0BCB3DAF4C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724150"/>
            <a:ext cx="10820400" cy="2324100"/>
          </a:xfrm>
          <a:prstGeom xmlns:a="http://schemas.openxmlformats.org/drawingml/2006/main" prst="roundRect">
            <a:avLst>
              <a:gd name="adj" fmla="val 5738"/>
            </a:avLst>
          </a:prstGeom>
          <a:solidFill xmlns:a="http://schemas.openxmlformats.org/drawingml/2006/main">
            <a:srgbClr val="192744"/>
          </a:solidFill>
          <a:ln xmlns:a="http://schemas.openxmlformats.org/drawingml/2006/main" w="9525">
            <a:solidFill>
              <a:srgbClr val="33446F"/>
            </a:solidFill>
            <a:prstDash val="solid"/>
          </a:ln>
        </p:spPr>
      </p:sp>
      <p:sp>
        <p:nvSpPr>
          <p:cNvPr id="8" name="output-text">
            <a:extLst xmlns:a="http://schemas.openxmlformats.org/drawingml/2006/main">
              <a:ext uri="{FF2B5EF4-FFF2-40B4-BE49-F238E27FC236}">
                <a16:creationId xmlns:a16="http://schemas.microsoft.com/office/drawing/2014/main" id="{10CB2EC5-3DFC-4358-88CB-B05AF30D87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2857500"/>
            <a:ext cx="10363200" cy="2057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25000"/>
              </a:lnSpc>
              <a:buNone/>
              <a:defRPr sz="1800" b="0" i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defRPr>
            </a:pPr>
            <a:r>
              <a:rPr sz="1800" b="0" i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rPr>
              <a:t>Ты стоишь у входа в заброшенный замок.</a:t>
            </a:r>
          </a:p>
          <a:p xmlns:a="http://schemas.openxmlformats.org/drawingml/2006/main">
            <a:pPr algn="l">
              <a:lnSpc>
                <a:spcPct val="125000"/>
              </a:lnSpc>
              <a:buNone/>
              <a:defRPr sz="1800" b="0" i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defRPr>
            </a:pPr>
            <a:r>
              <a:rPr sz="1800" b="0" i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rPr>
              <a:t>Ворота приоткрыты. Внутри темно.</a:t>
            </a:r>
          </a:p>
          <a:p xmlns:a="http://schemas.openxmlformats.org/drawingml/2006/main">
            <a:pPr algn="l">
              <a:lnSpc>
                <a:spcPct val="125000"/>
              </a:lnSpc>
              <a:buNone/>
              <a:defRPr sz="1800" b="0" i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defRPr>
            </a:pPr>
            <a:r>
              <a:rPr sz="1800" b="0" i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rPr>
              <a:t>Приключение начинается.</a:t>
            </a:r>
          </a:p>
          <a:p xmlns:a="http://schemas.openxmlformats.org/drawingml/2006/main">
            <a:pPr algn="l">
              <a:lnSpc>
                <a:spcPct val="125000"/>
              </a:lnSpc>
              <a:buNone/>
              <a:defRPr sz="1800" b="0" i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defRPr>
            </a:pPr>
            <a:r>
              <a:rPr sz="1800" b="0" i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rPr>
              <a:t>Ты делаешь шаг вперёд.</a:t>
            </a:r>
          </a:p>
        </p:txBody>
      </p:sp>
      <p:sp>
        <p:nvSpPr>
          <p:cNvPr id="9" name="missing-line-question">
            <a:extLst xmlns:a="http://schemas.openxmlformats.org/drawingml/2006/main">
              <a:ext uri="{FF2B5EF4-FFF2-40B4-BE49-F238E27FC236}">
                <a16:creationId xmlns:a16="http://schemas.microsoft.com/office/drawing/2014/main" id="{F0017E93-ED41-4F9C-9774-D1B0B3F6A5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486400"/>
            <a:ext cx="108204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2000"/>
              </a:lnSpc>
              <a:buNone/>
              <a:defRPr sz="2100" b="1" i="0" lang="ru-RU" noProof="1">
                <a:solidFill>
                  <a:srgbClr val="FFC857"/>
                </a:solidFill>
                <a:latin typeface="Arial"/>
                <a:ea typeface="Arial"/>
                <a:cs typeface="Arial"/>
              </a:defRPr>
            </a:pPr>
            <a:r>
              <a:rPr sz="2100" b="1" i="0" lang="ru-RU" noProof="1">
                <a:solidFill>
                  <a:srgbClr val="FFC857"/>
                </a:solidFill>
                <a:latin typeface="Arial"/>
                <a:ea typeface="Arial"/>
                <a:cs typeface="Arial"/>
              </a:rPr>
              <a:t>Какой строки пока не хватает в game.py?</a:t>
            </a:r>
          </a:p>
        </p:txBody>
      </p:sp>
    </p:spTree>
    <p:extLst>
      <p:ext uri="{BB962C8B-B14F-4D97-AF65-F5344CB8AC3E}">
        <p14:creationId xmlns:p14="http://schemas.microsoft.com/office/powerpoint/2010/main" val="559346860"/>
      </p:ext>
    </p:extLst>
  </p:cSld>
</p:sld>
</file>

<file path=ppt/slides/slide19.xml><?xml version="1.0" encoding="utf-8"?>
<p:sld xmlns:p="http://schemas.openxmlformats.org/presentationml/2006/main">
  <p:cSld>
    <p:bg>
      <p:bgPr>
        <a:solidFill xmlns:a="http://schemas.openxmlformats.org/drawingml/2006/main">
          <a:srgbClr val="0B122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top-accent">
            <a:extLst xmlns:a="http://schemas.openxmlformats.org/drawingml/2006/main">
              <a:ext uri="{FF2B5EF4-FFF2-40B4-BE49-F238E27FC236}">
                <a16:creationId xmlns:a16="http://schemas.microsoft.com/office/drawing/2014/main" id="{A5D4A12F-6A55-47A7-B983-50FB51601A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5F3A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section-label">
            <a:extLst xmlns:a="http://schemas.openxmlformats.org/drawingml/2006/main">
              <a:ext uri="{FF2B5EF4-FFF2-40B4-BE49-F238E27FC236}">
                <a16:creationId xmlns:a16="http://schemas.microsoft.com/office/drawing/2014/main" id="{C970507A-5942-4630-9B00-8DC2101365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050"/>
            <a:ext cx="6858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350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defRPr>
            </a:pPr>
            <a:r>
              <a:rPr sz="1350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rPr>
              <a:t>ПРАКТИКА · 8 МИНУТ</a:t>
            </a:r>
          </a:p>
        </p:txBody>
      </p:sp>
      <p:sp>
        <p:nvSpPr>
          <p:cNvPr id="3" name="slide-title">
            <a:extLst xmlns:a="http://schemas.openxmlformats.org/drawingml/2006/main">
              <a:ext uri="{FF2B5EF4-FFF2-40B4-BE49-F238E27FC236}">
                <a16:creationId xmlns:a16="http://schemas.microsoft.com/office/drawing/2014/main" id="{3A76D3B8-E451-4141-823C-50C736E431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81050"/>
            <a:ext cx="10820400" cy="838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2000"/>
              </a:lnSpc>
              <a:buNone/>
              <a:defRPr sz="34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34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Добавь четвёртую строку истории</a:t>
            </a:r>
          </a:p>
        </p:txBody>
      </p:sp>
      <p:sp>
        <p:nvSpPr>
          <p:cNvPr id="4" name="slide-number">
            <a:extLst xmlns:a="http://schemas.openxmlformats.org/drawingml/2006/main">
              <a:ext uri="{FF2B5EF4-FFF2-40B4-BE49-F238E27FC236}">
                <a16:creationId xmlns:a16="http://schemas.microsoft.com/office/drawing/2014/main" id="{77D5B660-21F9-4CAE-BC69-CA0886BC0C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34750" y="6438900"/>
            <a:ext cx="381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12000"/>
              </a:lnSpc>
              <a:buNone/>
              <a:defRPr sz="9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9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19</a:t>
            </a:r>
          </a:p>
        </p:txBody>
      </p:sp>
      <p:sp>
        <p:nvSpPr>
          <p:cNvPr id="5" name="practice-instruction">
            <a:extLst xmlns:a="http://schemas.openxmlformats.org/drawingml/2006/main">
              <a:ext uri="{FF2B5EF4-FFF2-40B4-BE49-F238E27FC236}">
                <a16:creationId xmlns:a16="http://schemas.microsoft.com/office/drawing/2014/main" id="{6EBA6E1E-489F-498F-8661-FC553C1075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09750"/>
            <a:ext cx="7239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95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195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На новой строке набери:</a:t>
            </a:r>
          </a:p>
        </p:txBody>
      </p:sp>
      <p:sp>
        <p:nvSpPr>
          <p:cNvPr id="6" name="fourth-line-surface">
            <a:extLst xmlns:a="http://schemas.openxmlformats.org/drawingml/2006/main">
              <a:ext uri="{FF2B5EF4-FFF2-40B4-BE49-F238E27FC236}">
                <a16:creationId xmlns:a16="http://schemas.microsoft.com/office/drawing/2014/main" id="{C98AA9AA-185A-4E46-AE34-D3ECFD13D6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47950"/>
            <a:ext cx="10820400" cy="1428750"/>
          </a:xfrm>
          <a:prstGeom xmlns:a="http://schemas.openxmlformats.org/drawingml/2006/main" prst="roundRect">
            <a:avLst>
              <a:gd name="adj" fmla="val 10667"/>
            </a:avLst>
          </a:prstGeom>
          <a:solidFill xmlns:a="http://schemas.openxmlformats.org/drawingml/2006/main">
            <a:srgbClr val="080E1D"/>
          </a:solidFill>
          <a:ln xmlns:a="http://schemas.openxmlformats.org/drawingml/2006/main" w="9525">
            <a:solidFill>
              <a:srgbClr val="33446F"/>
            </a:solidFill>
            <a:prstDash val="solid"/>
          </a:ln>
        </p:spPr>
      </p:sp>
      <p:sp>
        <p:nvSpPr>
          <p:cNvPr id="7" name="fourth-line">
            <a:extLst xmlns:a="http://schemas.openxmlformats.org/drawingml/2006/main">
              <a:ext uri="{FF2B5EF4-FFF2-40B4-BE49-F238E27FC236}">
                <a16:creationId xmlns:a16="http://schemas.microsoft.com/office/drawing/2014/main" id="{4C100677-DCDE-4B46-82C9-0B4950A5A4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819400"/>
            <a:ext cx="10287000" cy="1085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20000"/>
              </a:lnSpc>
              <a:spcAft>
                <a:spcPts val="8"/>
              </a:spcAft>
              <a:buNone/>
              <a:defRPr sz="2250" b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defRPr>
            </a:pPr>
            <a:r>
              <a:rPr sz="2250" b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rPr>
              <a:t>print</a:t>
            </a:r>
            <a:r>
              <a:rPr sz="2250" b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rPr>
              <a:t>("Ты делаешь шаг вперёд.")</a:t>
            </a:r>
          </a:p>
        </p:txBody>
      </p:sp>
      <p:sp>
        <p:nvSpPr>
          <p:cNvPr id="8" name="code-save">
            <a:extLst xmlns:a="http://schemas.openxmlformats.org/drawingml/2006/main">
              <a:ext uri="{FF2B5EF4-FFF2-40B4-BE49-F238E27FC236}">
                <a16:creationId xmlns:a16="http://schemas.microsoft.com/office/drawing/2014/main" id="{5CD73ECD-2D7C-4031-BBE2-D3E2F5FA24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762500"/>
            <a:ext cx="108204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2000"/>
              </a:lnSpc>
              <a:buNone/>
              <a:defRPr sz="2025" b="1" i="0" lang="ru-RU" noProof="1">
                <a:solidFill>
                  <a:srgbClr val="B7F9DD"/>
                </a:solidFill>
                <a:latin typeface="Arial"/>
                <a:ea typeface="Arial"/>
                <a:cs typeface="Arial"/>
              </a:defRPr>
            </a:pPr>
            <a:r>
              <a:rPr sz="2025" b="1" i="0" lang="ru-RU" noProof="1">
                <a:solidFill>
                  <a:srgbClr val="B7F9DD"/>
                </a:solidFill>
                <a:latin typeface="Arial"/>
                <a:ea typeface="Arial"/>
                <a:cs typeface="Arial"/>
              </a:rPr>
              <a:t>Сохрани game.py.</a:t>
            </a:r>
          </a:p>
        </p:txBody>
      </p:sp>
    </p:spTree>
    <p:extLst>
      <p:ext uri="{BB962C8B-B14F-4D97-AF65-F5344CB8AC3E}">
        <p14:creationId xmlns:p14="http://schemas.microsoft.com/office/powerpoint/2010/main" val="1208288903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0B122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top-accent">
            <a:extLst xmlns:a="http://schemas.openxmlformats.org/drawingml/2006/main">
              <a:ext uri="{FF2B5EF4-FFF2-40B4-BE49-F238E27FC236}">
                <a16:creationId xmlns:a16="http://schemas.microsoft.com/office/drawing/2014/main" id="{D99B126F-8C3E-4195-AE6E-60102C25D5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5F3A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section-label">
            <a:extLst xmlns:a="http://schemas.openxmlformats.org/drawingml/2006/main">
              <a:ext uri="{FF2B5EF4-FFF2-40B4-BE49-F238E27FC236}">
                <a16:creationId xmlns:a16="http://schemas.microsoft.com/office/drawing/2014/main" id="{423275D8-CD88-48A3-A035-7A7A8D6D56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050"/>
            <a:ext cx="6858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350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defRPr>
            </a:pPr>
            <a:r>
              <a:rPr sz="1350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rPr>
              <a:t>РЕЗУЛЬТАТЫ</a:t>
            </a:r>
          </a:p>
        </p:txBody>
      </p:sp>
      <p:sp>
        <p:nvSpPr>
          <p:cNvPr id="3" name="slide-title">
            <a:extLst xmlns:a="http://schemas.openxmlformats.org/drawingml/2006/main">
              <a:ext uri="{FF2B5EF4-FFF2-40B4-BE49-F238E27FC236}">
                <a16:creationId xmlns:a16="http://schemas.microsoft.com/office/drawing/2014/main" id="{70C892D5-F81E-4BFF-9436-0617B9348E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81050"/>
            <a:ext cx="10820400" cy="838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2000"/>
              </a:lnSpc>
              <a:buNone/>
              <a:defRPr sz="34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34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Результаты сегодняшнего занятия</a:t>
            </a:r>
          </a:p>
        </p:txBody>
      </p:sp>
      <p:sp>
        <p:nvSpPr>
          <p:cNvPr id="4" name="slide-number">
            <a:extLst xmlns:a="http://schemas.openxmlformats.org/drawingml/2006/main">
              <a:ext uri="{FF2B5EF4-FFF2-40B4-BE49-F238E27FC236}">
                <a16:creationId xmlns:a16="http://schemas.microsoft.com/office/drawing/2014/main" id="{AD70294F-A23C-45AE-9854-F302B0D4E1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34750" y="6438900"/>
            <a:ext cx="381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12000"/>
              </a:lnSpc>
              <a:buNone/>
              <a:defRPr sz="9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9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5" name="step-1-bubble">
            <a:extLst xmlns:a="http://schemas.openxmlformats.org/drawingml/2006/main">
              <a:ext uri="{FF2B5EF4-FFF2-40B4-BE49-F238E27FC236}">
                <a16:creationId xmlns:a16="http://schemas.microsoft.com/office/drawing/2014/main" id="{A32A5FE2-AA8C-44A8-BDDB-D13E3D5875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2095500"/>
            <a:ext cx="419100" cy="4191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35F3A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step-1-number">
            <a:extLst xmlns:a="http://schemas.openxmlformats.org/drawingml/2006/main">
              <a:ext uri="{FF2B5EF4-FFF2-40B4-BE49-F238E27FC236}">
                <a16:creationId xmlns:a16="http://schemas.microsoft.com/office/drawing/2014/main" id="{02FC226B-D50E-4D49-85A6-EBF750EFA1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2095500"/>
            <a:ext cx="4191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2000"/>
              </a:lnSpc>
              <a:buNone/>
              <a:defRPr sz="1650" b="1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defRPr>
            </a:pPr>
            <a:r>
              <a:rPr sz="1650" b="1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7" name="step-1-title">
            <a:extLst xmlns:a="http://schemas.openxmlformats.org/drawingml/2006/main">
              <a:ext uri="{FF2B5EF4-FFF2-40B4-BE49-F238E27FC236}">
                <a16:creationId xmlns:a16="http://schemas.microsoft.com/office/drawing/2014/main" id="{EF6CF756-EBFE-4948-9622-8197B03C2E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2076450"/>
            <a:ext cx="41719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72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172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Поймёшь основу</a:t>
            </a:r>
          </a:p>
        </p:txBody>
      </p:sp>
      <p:sp>
        <p:nvSpPr>
          <p:cNvPr id="8" name="step-1-detail">
            <a:extLst xmlns:a="http://schemas.openxmlformats.org/drawingml/2006/main">
              <a:ext uri="{FF2B5EF4-FFF2-40B4-BE49-F238E27FC236}">
                <a16:creationId xmlns:a16="http://schemas.microsoft.com/office/drawing/2014/main" id="{045CC85B-656F-4AB4-96FB-9BED3724D8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2381250"/>
            <a:ext cx="41719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5000"/>
              </a:lnSpc>
              <a:buNone/>
              <a:defRPr sz="135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135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Программа, программирование и алгоритм.</a:t>
            </a:r>
          </a:p>
        </p:txBody>
      </p:sp>
      <p:sp>
        <p:nvSpPr>
          <p:cNvPr id="9" name="step-2-bubble">
            <a:extLst xmlns:a="http://schemas.openxmlformats.org/drawingml/2006/main">
              <a:ext uri="{FF2B5EF4-FFF2-40B4-BE49-F238E27FC236}">
                <a16:creationId xmlns:a16="http://schemas.microsoft.com/office/drawing/2014/main" id="{4195EAC5-50AC-4B38-B49E-2AE8519A84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238500"/>
            <a:ext cx="419100" cy="4191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35F3A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step-2-number">
            <a:extLst xmlns:a="http://schemas.openxmlformats.org/drawingml/2006/main">
              <a:ext uri="{FF2B5EF4-FFF2-40B4-BE49-F238E27FC236}">
                <a16:creationId xmlns:a16="http://schemas.microsoft.com/office/drawing/2014/main" id="{98402E8A-DBD3-4956-993D-7D03B5F09C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238500"/>
            <a:ext cx="4191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2000"/>
              </a:lnSpc>
              <a:buNone/>
              <a:defRPr sz="1650" b="1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defRPr>
            </a:pPr>
            <a:r>
              <a:rPr sz="1650" b="1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11" name="step-2-title">
            <a:extLst xmlns:a="http://schemas.openxmlformats.org/drawingml/2006/main">
              <a:ext uri="{FF2B5EF4-FFF2-40B4-BE49-F238E27FC236}">
                <a16:creationId xmlns:a16="http://schemas.microsoft.com/office/drawing/2014/main" id="{20F56B35-D55F-4367-8D0E-D4807B2017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3219450"/>
            <a:ext cx="41719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72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172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Создашь game.py</a:t>
            </a:r>
          </a:p>
        </p:txBody>
      </p:sp>
      <p:sp>
        <p:nvSpPr>
          <p:cNvPr id="12" name="step-2-detail">
            <a:extLst xmlns:a="http://schemas.openxmlformats.org/drawingml/2006/main">
              <a:ext uri="{FF2B5EF4-FFF2-40B4-BE49-F238E27FC236}">
                <a16:creationId xmlns:a16="http://schemas.microsoft.com/office/drawing/2014/main" id="{32A7BE60-B5F8-4D2B-893F-AC9EDD027B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3524250"/>
            <a:ext cx="41719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5000"/>
              </a:lnSpc>
              <a:buNone/>
              <a:defRPr sz="135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135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Это файл проекта, который будет расти вместе с игрой.</a:t>
            </a:r>
          </a:p>
        </p:txBody>
      </p:sp>
      <p:sp>
        <p:nvSpPr>
          <p:cNvPr id="13" name="step-3-bubble">
            <a:extLst xmlns:a="http://schemas.openxmlformats.org/drawingml/2006/main">
              <a:ext uri="{FF2B5EF4-FFF2-40B4-BE49-F238E27FC236}">
                <a16:creationId xmlns:a16="http://schemas.microsoft.com/office/drawing/2014/main" id="{29A9A2EB-60E8-4A88-84A2-0D7AB96C1A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381500"/>
            <a:ext cx="419100" cy="4191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35F3A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step-3-number">
            <a:extLst xmlns:a="http://schemas.openxmlformats.org/drawingml/2006/main">
              <a:ext uri="{FF2B5EF4-FFF2-40B4-BE49-F238E27FC236}">
                <a16:creationId xmlns:a16="http://schemas.microsoft.com/office/drawing/2014/main" id="{7601B2B6-95EB-462C-A004-D41AA41A1A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381500"/>
            <a:ext cx="4191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2000"/>
              </a:lnSpc>
              <a:buNone/>
              <a:defRPr sz="1650" b="1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defRPr>
            </a:pPr>
            <a:r>
              <a:rPr sz="1650" b="1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15" name="step-3-title">
            <a:extLst xmlns:a="http://schemas.openxmlformats.org/drawingml/2006/main">
              <a:ext uri="{FF2B5EF4-FFF2-40B4-BE49-F238E27FC236}">
                <a16:creationId xmlns:a16="http://schemas.microsoft.com/office/drawing/2014/main" id="{31833B4A-3A94-4D6D-BD74-15E071B492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4362450"/>
            <a:ext cx="41719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72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172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Запустишь код</a:t>
            </a:r>
          </a:p>
        </p:txBody>
      </p:sp>
      <p:sp>
        <p:nvSpPr>
          <p:cNvPr id="16" name="step-3-detail">
            <a:extLst xmlns:a="http://schemas.openxmlformats.org/drawingml/2006/main">
              <a:ext uri="{FF2B5EF4-FFF2-40B4-BE49-F238E27FC236}">
                <a16:creationId xmlns:a16="http://schemas.microsoft.com/office/drawing/2014/main" id="{8559ECD6-5582-4ACB-B78C-4EB5ED1E62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4667250"/>
            <a:ext cx="41719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5000"/>
              </a:lnSpc>
              <a:buNone/>
              <a:defRPr sz="135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135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Три строки истории появятся в окне вывода.</a:t>
            </a:r>
          </a:p>
        </p:txBody>
      </p:sp>
      <p:sp>
        <p:nvSpPr>
          <p:cNvPr id="17" name="Игра-badge">
            <a:extLst xmlns:a="http://schemas.openxmlformats.org/drawingml/2006/main">
              <a:ext uri="{FF2B5EF4-FFF2-40B4-BE49-F238E27FC236}">
                <a16:creationId xmlns:a16="http://schemas.microsoft.com/office/drawing/2014/main" id="{FE9C6754-5CD1-436F-9CA9-A82B90A3D3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39150" y="2190750"/>
            <a:ext cx="1409700" cy="14097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3345C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37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ea830a88d144a34"/>
          <a:stretch xmlns:a="http://schemas.openxmlformats.org/drawingml/2006/main"/>
        </p:blipFill>
        <p:spPr>
          <a:xfrm xmlns:a="http://schemas.openxmlformats.org/drawingml/2006/main">
            <a:off x="8749284" y="2500884"/>
            <a:ext cx="789432" cy="789432"/>
          </a:xfrm>
          <a:prstGeom xmlns:a="http://schemas.openxmlformats.org/drawingml/2006/main" prst="rect">
            <a:avLst/>
          </a:prstGeom>
        </p:spPr>
      </p:pic>
      <p:sp>
        <p:nvSpPr>
          <p:cNvPr id="19" name="project-start">
            <a:extLst xmlns:a="http://schemas.openxmlformats.org/drawingml/2006/main">
              <a:ext uri="{FF2B5EF4-FFF2-40B4-BE49-F238E27FC236}">
                <a16:creationId xmlns:a16="http://schemas.microsoft.com/office/drawing/2014/main" id="{F5E505F0-8EBE-4EDC-BA84-899C3186A8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4095750"/>
            <a:ext cx="4286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4000"/>
              </a:lnSpc>
              <a:buNone/>
              <a:defRPr sz="210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210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Сегодня мы начнём создавать консольную игру на языке Python.</a:t>
            </a:r>
          </a:p>
        </p:txBody>
      </p:sp>
    </p:spTree>
    <p:extLst>
      <p:ext uri="{BB962C8B-B14F-4D97-AF65-F5344CB8AC3E}">
        <p14:creationId xmlns:p14="http://schemas.microsoft.com/office/powerpoint/2010/main" val="1602344915"/>
      </p:ext>
    </p:extLst>
  </p:cSld>
</p:sld>
</file>

<file path=ppt/slides/slide20.xml><?xml version="1.0" encoding="utf-8"?>
<p:sld xmlns:p="http://schemas.openxmlformats.org/presentationml/2006/main">
  <p:cSld>
    <p:bg>
      <p:bgPr>
        <a:solidFill xmlns:a="http://schemas.openxmlformats.org/drawingml/2006/main">
          <a:srgbClr val="0B122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top-accent">
            <a:extLst xmlns:a="http://schemas.openxmlformats.org/drawingml/2006/main">
              <a:ext uri="{FF2B5EF4-FFF2-40B4-BE49-F238E27FC236}">
                <a16:creationId xmlns:a16="http://schemas.microsoft.com/office/drawing/2014/main" id="{C9B26354-EA8A-43A5-9828-7C6BFADBDA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5F3A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section-label">
            <a:extLst xmlns:a="http://schemas.openxmlformats.org/drawingml/2006/main">
              <a:ext uri="{FF2B5EF4-FFF2-40B4-BE49-F238E27FC236}">
                <a16:creationId xmlns:a16="http://schemas.microsoft.com/office/drawing/2014/main" id="{9C245B3D-7930-493C-8B41-6B1D122F7F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050"/>
            <a:ext cx="6858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350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defRPr>
            </a:pPr>
            <a:r>
              <a:rPr sz="1350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rPr>
              <a:t>ПРОВЕРКА РЕЗУЛЬТАТА</a:t>
            </a:r>
          </a:p>
        </p:txBody>
      </p:sp>
      <p:sp>
        <p:nvSpPr>
          <p:cNvPr id="3" name="slide-title">
            <a:extLst xmlns:a="http://schemas.openxmlformats.org/drawingml/2006/main">
              <a:ext uri="{FF2B5EF4-FFF2-40B4-BE49-F238E27FC236}">
                <a16:creationId xmlns:a16="http://schemas.microsoft.com/office/drawing/2014/main" id="{F4315A55-D192-47BD-8FDE-2E6C20D346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81050"/>
            <a:ext cx="10820400" cy="838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2000"/>
              </a:lnSpc>
              <a:buNone/>
              <a:defRPr sz="34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34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Запусти программу и сравни четыре строки</a:t>
            </a:r>
          </a:p>
        </p:txBody>
      </p:sp>
      <p:sp>
        <p:nvSpPr>
          <p:cNvPr id="4" name="slide-number">
            <a:extLst xmlns:a="http://schemas.openxmlformats.org/drawingml/2006/main">
              <a:ext uri="{FF2B5EF4-FFF2-40B4-BE49-F238E27FC236}">
                <a16:creationId xmlns:a16="http://schemas.microsoft.com/office/drawing/2014/main" id="{87AF5F00-3C23-4713-B820-E669D58704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34750" y="6438900"/>
            <a:ext cx="381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12000"/>
              </a:lnSpc>
              <a:buNone/>
              <a:defRPr sz="9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9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20</a:t>
            </a:r>
          </a:p>
        </p:txBody>
      </p:sp>
      <p:sp>
        <p:nvSpPr>
          <p:cNvPr id="5" name="output-label">
            <a:extLst xmlns:a="http://schemas.openxmlformats.org/drawingml/2006/main">
              <a:ext uri="{FF2B5EF4-FFF2-40B4-BE49-F238E27FC236}">
                <a16:creationId xmlns:a16="http://schemas.microsoft.com/office/drawing/2014/main" id="{5328D651-3508-443F-9999-8FFEFACD25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000250"/>
            <a:ext cx="7239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350" b="1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1350" b="1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Результат в окне вывода</a:t>
            </a:r>
          </a:p>
        </p:txBody>
      </p:sp>
      <p:sp>
        <p:nvSpPr>
          <p:cNvPr id="6" name="output-surface">
            <a:extLst xmlns:a="http://schemas.openxmlformats.org/drawingml/2006/main">
              <a:ext uri="{FF2B5EF4-FFF2-40B4-BE49-F238E27FC236}">
                <a16:creationId xmlns:a16="http://schemas.microsoft.com/office/drawing/2014/main" id="{FEC7C73C-D6F4-473F-84B5-73DE3D6064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343150"/>
            <a:ext cx="7239000" cy="2800350"/>
          </a:xfrm>
          <a:prstGeom xmlns:a="http://schemas.openxmlformats.org/drawingml/2006/main" prst="roundRect">
            <a:avLst>
              <a:gd name="adj" fmla="val 4762"/>
            </a:avLst>
          </a:prstGeom>
          <a:solidFill xmlns:a="http://schemas.openxmlformats.org/drawingml/2006/main">
            <a:srgbClr val="192744"/>
          </a:solidFill>
          <a:ln xmlns:a="http://schemas.openxmlformats.org/drawingml/2006/main" w="9525">
            <a:solidFill>
              <a:srgbClr val="33446F"/>
            </a:solidFill>
            <a:prstDash val="solid"/>
          </a:ln>
        </p:spPr>
      </p:sp>
      <p:sp>
        <p:nvSpPr>
          <p:cNvPr id="7" name="output-text">
            <a:extLst xmlns:a="http://schemas.openxmlformats.org/drawingml/2006/main">
              <a:ext uri="{FF2B5EF4-FFF2-40B4-BE49-F238E27FC236}">
                <a16:creationId xmlns:a16="http://schemas.microsoft.com/office/drawing/2014/main" id="{9776B497-E80C-4A50-B09C-F52DA0BF55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2476500"/>
            <a:ext cx="6781800" cy="2533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25000"/>
              </a:lnSpc>
              <a:buNone/>
              <a:defRPr sz="1800" b="0" i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defRPr>
            </a:pPr>
            <a:r>
              <a:rPr sz="1800" b="0" i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rPr>
              <a:t>Ты стоишь у входа в заброшенный замок.</a:t>
            </a:r>
          </a:p>
          <a:p xmlns:a="http://schemas.openxmlformats.org/drawingml/2006/main">
            <a:pPr algn="l">
              <a:lnSpc>
                <a:spcPct val="125000"/>
              </a:lnSpc>
              <a:buNone/>
              <a:defRPr sz="1800" b="0" i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defRPr>
            </a:pPr>
            <a:r>
              <a:rPr sz="1800" b="0" i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rPr>
              <a:t>Ворота приоткрыты. Внутри темно.</a:t>
            </a:r>
          </a:p>
          <a:p xmlns:a="http://schemas.openxmlformats.org/drawingml/2006/main">
            <a:pPr algn="l">
              <a:lnSpc>
                <a:spcPct val="125000"/>
              </a:lnSpc>
              <a:buNone/>
              <a:defRPr sz="1800" b="0" i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defRPr>
            </a:pPr>
            <a:r>
              <a:rPr sz="1800" b="0" i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rPr>
              <a:t>Приключение начинается.</a:t>
            </a:r>
          </a:p>
          <a:p xmlns:a="http://schemas.openxmlformats.org/drawingml/2006/main">
            <a:pPr algn="l">
              <a:lnSpc>
                <a:spcPct val="125000"/>
              </a:lnSpc>
              <a:buNone/>
              <a:defRPr sz="1800" b="0" i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defRPr>
            </a:pPr>
            <a:r>
              <a:rPr sz="1800" b="0" i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rPr>
              <a:t>Ты делаешь шаг вперёд.</a:t>
            </a:r>
          </a:p>
        </p:txBody>
      </p:sp>
      <p:sp>
        <p:nvSpPr>
          <p:cNvPr id="8" name="step-1-bubble">
            <a:extLst xmlns:a="http://schemas.openxmlformats.org/drawingml/2006/main">
              <a:ext uri="{FF2B5EF4-FFF2-40B4-BE49-F238E27FC236}">
                <a16:creationId xmlns:a16="http://schemas.microsoft.com/office/drawing/2014/main" id="{E9E3C86E-2A68-4DCE-BFD2-9EB937E3CC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2076450"/>
            <a:ext cx="419100" cy="4191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35F3A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step-1-number">
            <a:extLst xmlns:a="http://schemas.openxmlformats.org/drawingml/2006/main">
              <a:ext uri="{FF2B5EF4-FFF2-40B4-BE49-F238E27FC236}">
                <a16:creationId xmlns:a16="http://schemas.microsoft.com/office/drawing/2014/main" id="{5B006949-BFF0-4172-B7A4-ED1101F08C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2076450"/>
            <a:ext cx="4191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2000"/>
              </a:lnSpc>
              <a:buNone/>
              <a:defRPr sz="1650" b="1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defRPr>
            </a:pPr>
            <a:r>
              <a:rPr sz="1650" b="1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0" name="step-1-title">
            <a:extLst xmlns:a="http://schemas.openxmlformats.org/drawingml/2006/main">
              <a:ext uri="{FF2B5EF4-FFF2-40B4-BE49-F238E27FC236}">
                <a16:creationId xmlns:a16="http://schemas.microsoft.com/office/drawing/2014/main" id="{518C118C-22AE-4834-8689-3E1483D55A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0" y="2057400"/>
            <a:ext cx="22669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72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172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Сохрани</a:t>
            </a:r>
          </a:p>
        </p:txBody>
      </p:sp>
      <p:sp>
        <p:nvSpPr>
          <p:cNvPr id="11" name="step-1-detail">
            <a:extLst xmlns:a="http://schemas.openxmlformats.org/drawingml/2006/main">
              <a:ext uri="{FF2B5EF4-FFF2-40B4-BE49-F238E27FC236}">
                <a16:creationId xmlns:a16="http://schemas.microsoft.com/office/drawing/2014/main" id="{208FA523-5EF6-4E5C-8C37-15A967BEFC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0" y="2362200"/>
            <a:ext cx="22669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5000"/>
              </a:lnSpc>
              <a:buNone/>
              <a:defRPr sz="135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135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Ctrl+S или команда редактора.</a:t>
            </a:r>
          </a:p>
        </p:txBody>
      </p:sp>
      <p:sp>
        <p:nvSpPr>
          <p:cNvPr id="12" name="step-2-bubble">
            <a:extLst xmlns:a="http://schemas.openxmlformats.org/drawingml/2006/main">
              <a:ext uri="{FF2B5EF4-FFF2-40B4-BE49-F238E27FC236}">
                <a16:creationId xmlns:a16="http://schemas.microsoft.com/office/drawing/2014/main" id="{9C034A74-DC49-4560-8DA1-55969D738D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3257550"/>
            <a:ext cx="419100" cy="4191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FFC85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step-2-number">
            <a:extLst xmlns:a="http://schemas.openxmlformats.org/drawingml/2006/main">
              <a:ext uri="{FF2B5EF4-FFF2-40B4-BE49-F238E27FC236}">
                <a16:creationId xmlns:a16="http://schemas.microsoft.com/office/drawing/2014/main" id="{195CAB36-57DA-4BBE-AF47-BE0FD82EEC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3257550"/>
            <a:ext cx="4191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2000"/>
              </a:lnSpc>
              <a:buNone/>
              <a:defRPr sz="1650" b="1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defRPr>
            </a:pPr>
            <a:r>
              <a:rPr sz="1650" b="1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14" name="step-2-title">
            <a:extLst xmlns:a="http://schemas.openxmlformats.org/drawingml/2006/main">
              <a:ext uri="{FF2B5EF4-FFF2-40B4-BE49-F238E27FC236}">
                <a16:creationId xmlns:a16="http://schemas.microsoft.com/office/drawing/2014/main" id="{575F5BBA-AD04-4B81-BE2E-BE8F41B4AF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0" y="3238500"/>
            <a:ext cx="22669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72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172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Запусти</a:t>
            </a:r>
          </a:p>
        </p:txBody>
      </p:sp>
      <p:sp>
        <p:nvSpPr>
          <p:cNvPr id="15" name="step-2-detail">
            <a:extLst xmlns:a="http://schemas.openxmlformats.org/drawingml/2006/main">
              <a:ext uri="{FF2B5EF4-FFF2-40B4-BE49-F238E27FC236}">
                <a16:creationId xmlns:a16="http://schemas.microsoft.com/office/drawing/2014/main" id="{889C1D23-9E21-46A3-A1CB-67294DA5A8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0" y="3543300"/>
            <a:ext cx="22669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5000"/>
              </a:lnSpc>
              <a:buNone/>
              <a:defRPr sz="135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135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Нажми кнопку запуска.</a:t>
            </a:r>
          </a:p>
        </p:txBody>
      </p:sp>
      <p:sp>
        <p:nvSpPr>
          <p:cNvPr id="16" name="step-3-bubble">
            <a:extLst xmlns:a="http://schemas.openxmlformats.org/drawingml/2006/main">
              <a:ext uri="{FF2B5EF4-FFF2-40B4-BE49-F238E27FC236}">
                <a16:creationId xmlns:a16="http://schemas.microsoft.com/office/drawing/2014/main" id="{05998D76-62D9-4397-AFB3-B59C75D35C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4438650"/>
            <a:ext cx="419100" cy="4191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35F3A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step-3-number">
            <a:extLst xmlns:a="http://schemas.openxmlformats.org/drawingml/2006/main">
              <a:ext uri="{FF2B5EF4-FFF2-40B4-BE49-F238E27FC236}">
                <a16:creationId xmlns:a16="http://schemas.microsoft.com/office/drawing/2014/main" id="{DBA8754E-7D9D-4363-8FEF-EE53793A4F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4438650"/>
            <a:ext cx="4191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2000"/>
              </a:lnSpc>
              <a:buNone/>
              <a:defRPr sz="1650" b="1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defRPr>
            </a:pPr>
            <a:r>
              <a:rPr sz="1650" b="1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18" name="step-3-title">
            <a:extLst xmlns:a="http://schemas.openxmlformats.org/drawingml/2006/main">
              <a:ext uri="{FF2B5EF4-FFF2-40B4-BE49-F238E27FC236}">
                <a16:creationId xmlns:a16="http://schemas.microsoft.com/office/drawing/2014/main" id="{7FD2A159-D373-405C-8C3F-EAC2397C52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0" y="4419600"/>
            <a:ext cx="22669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72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172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Сравни</a:t>
            </a:r>
          </a:p>
        </p:txBody>
      </p:sp>
      <p:sp>
        <p:nvSpPr>
          <p:cNvPr id="19" name="step-3-detail">
            <a:extLst xmlns:a="http://schemas.openxmlformats.org/drawingml/2006/main">
              <a:ext uri="{FF2B5EF4-FFF2-40B4-BE49-F238E27FC236}">
                <a16:creationId xmlns:a16="http://schemas.microsoft.com/office/drawing/2014/main" id="{058B971A-2D98-4170-9525-0623445F47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0" y="4724400"/>
            <a:ext cx="22669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5000"/>
              </a:lnSpc>
              <a:buNone/>
              <a:defRPr sz="135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135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Должны появиться четыре точные строки.</a:t>
            </a:r>
          </a:p>
        </p:txBody>
      </p:sp>
      <p:sp>
        <p:nvSpPr>
          <p:cNvPr id="20" name="if-error">
            <a:extLst xmlns:a="http://schemas.openxmlformats.org/drawingml/2006/main">
              <a:ext uri="{FF2B5EF4-FFF2-40B4-BE49-F238E27FC236}">
                <a16:creationId xmlns:a16="http://schemas.microsoft.com/office/drawing/2014/main" id="{8DF4B4F3-E629-409B-AF6C-FEA4DD57ED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62600"/>
            <a:ext cx="108204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5000"/>
              </a:lnSpc>
              <a:buNone/>
              <a:defRPr sz="1725" b="1" i="0" lang="ru-RU" noProof="1">
                <a:solidFill>
                  <a:srgbClr val="B7F9DD"/>
                </a:solidFill>
                <a:latin typeface="Arial"/>
                <a:ea typeface="Arial"/>
                <a:cs typeface="Arial"/>
              </a:defRPr>
            </a:pPr>
            <a:r>
              <a:rPr sz="1725" b="1" i="0" lang="ru-RU" noProof="1">
                <a:solidFill>
                  <a:srgbClr val="B7F9DD"/>
                </a:solidFill>
                <a:latin typeface="Arial"/>
                <a:ea typeface="Arial"/>
                <a:cs typeface="Arial"/>
              </a:rPr>
              <a:t>Если появилась ошибка: прочитай последнюю строку → найди место → исправь → запусти снова.</a:t>
            </a:r>
          </a:p>
        </p:txBody>
      </p:sp>
    </p:spTree>
    <p:extLst>
      <p:ext uri="{BB962C8B-B14F-4D97-AF65-F5344CB8AC3E}">
        <p14:creationId xmlns:p14="http://schemas.microsoft.com/office/powerpoint/2010/main" val="1369053808"/>
      </p:ext>
    </p:extLst>
  </p:cSld>
</p:sld>
</file>

<file path=ppt/slides/slide21.xml><?xml version="1.0" encoding="utf-8"?>
<p:sld xmlns:p="http://schemas.openxmlformats.org/presentationml/2006/main">
  <p:cSld>
    <p:bg>
      <p:bgPr>
        <a:solidFill xmlns:a="http://schemas.openxmlformats.org/drawingml/2006/main">
          <a:srgbClr val="0B122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top-accent">
            <a:extLst xmlns:a="http://schemas.openxmlformats.org/drawingml/2006/main">
              <a:ext uri="{FF2B5EF4-FFF2-40B4-BE49-F238E27FC236}">
                <a16:creationId xmlns:a16="http://schemas.microsoft.com/office/drawing/2014/main" id="{60C4EB10-3B46-47EF-866D-19012D3D79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5F3A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section-label">
            <a:extLst xmlns:a="http://schemas.openxmlformats.org/drawingml/2006/main">
              <a:ext uri="{FF2B5EF4-FFF2-40B4-BE49-F238E27FC236}">
                <a16:creationId xmlns:a16="http://schemas.microsoft.com/office/drawing/2014/main" id="{59E6F616-697F-4934-A854-BBD447035A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050"/>
            <a:ext cx="6858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350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defRPr>
            </a:pPr>
            <a:r>
              <a:rPr sz="1350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rPr>
              <a:t>ИТОГИ УРОКА</a:t>
            </a:r>
          </a:p>
        </p:txBody>
      </p:sp>
      <p:sp>
        <p:nvSpPr>
          <p:cNvPr id="3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DFA7E1F-E990-4CA2-AC59-EC605B3A98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81050"/>
            <a:ext cx="10820400" cy="838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2000"/>
              </a:lnSpc>
              <a:buNone/>
              <a:defRPr sz="31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31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Урок завершён, если выполнены четыре пункта</a:t>
            </a:r>
          </a:p>
        </p:txBody>
      </p:sp>
      <p:sp>
        <p:nvSpPr>
          <p:cNvPr id="4" name="slide-number">
            <a:extLst xmlns:a="http://schemas.openxmlformats.org/drawingml/2006/main">
              <a:ext uri="{FF2B5EF4-FFF2-40B4-BE49-F238E27FC236}">
                <a16:creationId xmlns:a16="http://schemas.microsoft.com/office/drawing/2014/main" id="{23D06D5D-6DE0-409C-A8A8-A34D4B98CC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34750" y="6438900"/>
            <a:ext cx="381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12000"/>
              </a:lnSpc>
              <a:buNone/>
              <a:defRPr sz="9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9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21</a:t>
            </a:r>
          </a:p>
        </p:txBody>
      </p:sp>
      <p:sp>
        <p:nvSpPr>
          <p:cNvPr id="5" name="Галочка-badge">
            <a:extLst xmlns:a="http://schemas.openxmlformats.org/drawingml/2006/main">
              <a:ext uri="{FF2B5EF4-FFF2-40B4-BE49-F238E27FC236}">
                <a16:creationId xmlns:a16="http://schemas.microsoft.com/office/drawing/2014/main" id="{4A22423B-A4AA-4BD5-8B4F-8F772205AC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1857375"/>
            <a:ext cx="552450" cy="5524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3345C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23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65dee5c31284cc3"/>
          <a:stretch xmlns:a="http://schemas.openxmlformats.org/drawingml/2006/main"/>
        </p:blipFill>
        <p:spPr>
          <a:xfrm xmlns:a="http://schemas.openxmlformats.org/drawingml/2006/main">
            <a:off x="959739" y="1978914"/>
            <a:ext cx="309372" cy="309372"/>
          </a:xfrm>
          <a:prstGeom xmlns:a="http://schemas.openxmlformats.org/drawingml/2006/main" prst="rect">
            <a:avLst/>
          </a:prstGeom>
        </p:spPr>
      </p:pic>
      <p:sp>
        <p:nvSpPr>
          <p:cNvPr id="7" name="check-0">
            <a:extLst xmlns:a="http://schemas.openxmlformats.org/drawingml/2006/main">
              <a:ext uri="{FF2B5EF4-FFF2-40B4-BE49-F238E27FC236}">
                <a16:creationId xmlns:a16="http://schemas.microsoft.com/office/drawing/2014/main" id="{182F522B-9557-44F7-B5B1-3A76C18979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76400" y="1838325"/>
            <a:ext cx="9144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2100" b="0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2100" b="0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game.py сохранён в папке курса</a:t>
            </a:r>
          </a:p>
        </p:txBody>
      </p:sp>
      <p:sp>
        <p:nvSpPr>
          <p:cNvPr id="8" name="Галочка-badge">
            <a:extLst xmlns:a="http://schemas.openxmlformats.org/drawingml/2006/main">
              <a:ext uri="{FF2B5EF4-FFF2-40B4-BE49-F238E27FC236}">
                <a16:creationId xmlns:a16="http://schemas.microsoft.com/office/drawing/2014/main" id="{7F8087B2-0CD3-4CD3-A9DD-93E69BE7AC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2809875"/>
            <a:ext cx="552450" cy="5524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3345C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2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ca133bd9ef94826"/>
          <a:stretch xmlns:a="http://schemas.openxmlformats.org/drawingml/2006/main"/>
        </p:blipFill>
        <p:spPr>
          <a:xfrm xmlns:a="http://schemas.openxmlformats.org/drawingml/2006/main">
            <a:off x="959739" y="2931414"/>
            <a:ext cx="309372" cy="309372"/>
          </a:xfrm>
          <a:prstGeom xmlns:a="http://schemas.openxmlformats.org/drawingml/2006/main" prst="rect">
            <a:avLst/>
          </a:prstGeom>
        </p:spPr>
      </p:pic>
      <p:sp>
        <p:nvSpPr>
          <p:cNvPr id="10" name="check-1">
            <a:extLst xmlns:a="http://schemas.openxmlformats.org/drawingml/2006/main">
              <a:ext uri="{FF2B5EF4-FFF2-40B4-BE49-F238E27FC236}">
                <a16:creationId xmlns:a16="http://schemas.microsoft.com/office/drawing/2014/main" id="{35C563CD-9DED-4C78-9C90-1276E15202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76400" y="2790825"/>
            <a:ext cx="9144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2100" b="0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2100" b="0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файл запускается без ошибки</a:t>
            </a:r>
          </a:p>
        </p:txBody>
      </p:sp>
      <p:sp>
        <p:nvSpPr>
          <p:cNvPr id="11" name="Галочка-badge">
            <a:extLst xmlns:a="http://schemas.openxmlformats.org/drawingml/2006/main">
              <a:ext uri="{FF2B5EF4-FFF2-40B4-BE49-F238E27FC236}">
                <a16:creationId xmlns:a16="http://schemas.microsoft.com/office/drawing/2014/main" id="{96F44E35-0507-47D7-A22E-ADC388D9CA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3762375"/>
            <a:ext cx="552450" cy="5524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3345C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2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15cc62b58fd4da8"/>
          <a:stretch xmlns:a="http://schemas.openxmlformats.org/drawingml/2006/main"/>
        </p:blipFill>
        <p:spPr>
          <a:xfrm xmlns:a="http://schemas.openxmlformats.org/drawingml/2006/main">
            <a:off x="959739" y="3883914"/>
            <a:ext cx="309372" cy="309372"/>
          </a:xfrm>
          <a:prstGeom xmlns:a="http://schemas.openxmlformats.org/drawingml/2006/main" prst="rect">
            <a:avLst/>
          </a:prstGeom>
        </p:spPr>
      </p:pic>
      <p:sp>
        <p:nvSpPr>
          <p:cNvPr id="13" name="check-2">
            <a:extLst xmlns:a="http://schemas.openxmlformats.org/drawingml/2006/main">
              <a:ext uri="{FF2B5EF4-FFF2-40B4-BE49-F238E27FC236}">
                <a16:creationId xmlns:a16="http://schemas.microsoft.com/office/drawing/2014/main" id="{3AF89576-CF89-4DD6-88B7-15631A4ED5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76400" y="3743325"/>
            <a:ext cx="9144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2100" b="0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2100" b="0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в окне вывода появляются четыре точные строки</a:t>
            </a:r>
          </a:p>
        </p:txBody>
      </p:sp>
      <p:sp>
        <p:nvSpPr>
          <p:cNvPr id="14" name="Галочка-badge">
            <a:extLst xmlns:a="http://schemas.openxmlformats.org/drawingml/2006/main">
              <a:ext uri="{FF2B5EF4-FFF2-40B4-BE49-F238E27FC236}">
                <a16:creationId xmlns:a16="http://schemas.microsoft.com/office/drawing/2014/main" id="{53BB6A16-2CE9-4634-8D62-1EED82C8E5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4714875"/>
            <a:ext cx="552450" cy="5524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3345C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3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d4fe1c93a2e4054"/>
          <a:stretch xmlns:a="http://schemas.openxmlformats.org/drawingml/2006/main"/>
        </p:blipFill>
        <p:spPr>
          <a:xfrm xmlns:a="http://schemas.openxmlformats.org/drawingml/2006/main">
            <a:off x="959739" y="4836414"/>
            <a:ext cx="309372" cy="309372"/>
          </a:xfrm>
          <a:prstGeom xmlns:a="http://schemas.openxmlformats.org/drawingml/2006/main" prst="rect">
            <a:avLst/>
          </a:prstGeom>
        </p:spPr>
      </p:pic>
      <p:sp>
        <p:nvSpPr>
          <p:cNvPr id="16" name="check-3">
            <a:extLst xmlns:a="http://schemas.openxmlformats.org/drawingml/2006/main">
              <a:ext uri="{FF2B5EF4-FFF2-40B4-BE49-F238E27FC236}">
                <a16:creationId xmlns:a16="http://schemas.microsoft.com/office/drawing/2014/main" id="{4986EBD8-0B72-472A-BF2F-1B95FA4503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76400" y="4695825"/>
            <a:ext cx="9144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2100" b="0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2100" b="0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ты можешь объяснить: алгоритм — это порядок шагов</a:t>
            </a:r>
          </a:p>
        </p:txBody>
      </p:sp>
      <p:sp>
        <p:nvSpPr>
          <p:cNvPr id="17" name="keep-file">
            <a:extLst xmlns:a="http://schemas.openxmlformats.org/drawingml/2006/main">
              <a:ext uri="{FF2B5EF4-FFF2-40B4-BE49-F238E27FC236}">
                <a16:creationId xmlns:a16="http://schemas.microsoft.com/office/drawing/2014/main" id="{899617AB-F048-45C7-A650-BEB35BC349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810250"/>
            <a:ext cx="108204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2000"/>
              </a:lnSpc>
              <a:buNone/>
              <a:defRPr sz="1800" b="1" i="0" lang="ru-RU" noProof="1">
                <a:solidFill>
                  <a:srgbClr val="FFC857"/>
                </a:solidFill>
                <a:latin typeface="Arial"/>
                <a:ea typeface="Arial"/>
                <a:cs typeface="Arial"/>
              </a:defRPr>
            </a:pPr>
            <a:r>
              <a:rPr sz="1800" b="1" i="0" lang="ru-RU" noProof="1">
                <a:solidFill>
                  <a:srgbClr val="FFC857"/>
                </a:solidFill>
                <a:latin typeface="Arial"/>
                <a:ea typeface="Arial"/>
                <a:cs typeface="Arial"/>
              </a:rPr>
              <a:t>Сохрани game.py: на следующем уроке продолжим этот проект.</a:t>
            </a:r>
          </a:p>
        </p:txBody>
      </p:sp>
    </p:spTree>
    <p:extLst>
      <p:ext uri="{BB962C8B-B14F-4D97-AF65-F5344CB8AC3E}">
        <p14:creationId xmlns:p14="http://schemas.microsoft.com/office/powerpoint/2010/main" val="278673425"/>
      </p:ext>
    </p:extLst>
  </p:cSld>
</p:sld>
</file>

<file path=ppt/slides/slide22.xml><?xml version="1.0" encoding="utf-8"?>
<p:sld xmlns:p="http://schemas.openxmlformats.org/presentationml/2006/main">
  <p:cSld>
    <p:bg>
      <p:bgPr>
        <a:gradFill xmlns:a="http://schemas.openxmlformats.org/drawingml/2006/main">
          <a:gsLst>
            <a:gs pos="0">
              <a:srgbClr val="0B1224"/>
            </a:gs>
            <a:gs pos="70000">
              <a:srgbClr val="101D39"/>
            </a:gs>
            <a:gs pos="100000">
              <a:srgbClr val="17325A"/>
            </a:gs>
          </a:gsLst>
          <a:lin ang="8100000"/>
        </a:gra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Ракета-badge">
            <a:extLst xmlns:a="http://schemas.openxmlformats.org/drawingml/2006/main">
              <a:ext uri="{FF2B5EF4-FFF2-40B4-BE49-F238E27FC236}">
                <a16:creationId xmlns:a16="http://schemas.microsoft.com/office/drawing/2014/main" id="{5C83C964-7F45-47DC-9502-71D3EDEE82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48300" y="933450"/>
            <a:ext cx="1295400" cy="12954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35F3A4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e929a73ede34ca6"/>
          <a:stretch xmlns:a="http://schemas.openxmlformats.org/drawingml/2006/main"/>
        </p:blipFill>
        <p:spPr>
          <a:xfrm xmlns:a="http://schemas.openxmlformats.org/drawingml/2006/main">
            <a:off x="5733288" y="1218438"/>
            <a:ext cx="725424" cy="725424"/>
          </a:xfrm>
          <a:prstGeom xmlns:a="http://schemas.openxmlformats.org/drawingml/2006/main" prst="rect">
            <a:avLst/>
          </a:prstGeom>
        </p:spPr>
      </p:pic>
      <p:sp>
        <p:nvSpPr>
          <p:cNvPr id="3" name="finish-title">
            <a:extLst xmlns:a="http://schemas.openxmlformats.org/drawingml/2006/main">
              <a:ext uri="{FF2B5EF4-FFF2-40B4-BE49-F238E27FC236}">
                <a16:creationId xmlns:a16="http://schemas.microsoft.com/office/drawing/2014/main" id="{909082A3-1056-42E5-B22E-3901F69EA5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2667000"/>
            <a:ext cx="87630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2000"/>
              </a:lnSpc>
              <a:buNone/>
              <a:defRPr sz="390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390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Первая программа работает</a:t>
            </a:r>
          </a:p>
        </p:txBody>
      </p:sp>
      <p:sp>
        <p:nvSpPr>
          <p:cNvPr id="4" name="finish-subtitle">
            <a:extLst xmlns:a="http://schemas.openxmlformats.org/drawingml/2006/main">
              <a:ext uri="{FF2B5EF4-FFF2-40B4-BE49-F238E27FC236}">
                <a16:creationId xmlns:a16="http://schemas.microsoft.com/office/drawing/2014/main" id="{0FF55B85-DD6F-4D78-B4C5-E37C082BF1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3714750"/>
            <a:ext cx="8001000" cy="762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8000"/>
              </a:lnSpc>
              <a:buNone/>
              <a:defRPr sz="2025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2025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Ты создал game.py, вывел начало истории и исправил первую ошибку.</a:t>
            </a:r>
          </a:p>
        </p:txBody>
      </p:sp>
      <p:sp>
        <p:nvSpPr>
          <p:cNvPr id="5" name="next-surface">
            <a:extLst xmlns:a="http://schemas.openxmlformats.org/drawingml/2006/main">
              <a:ext uri="{FF2B5EF4-FFF2-40B4-BE49-F238E27FC236}">
                <a16:creationId xmlns:a16="http://schemas.microsoft.com/office/drawing/2014/main" id="{DA943793-837D-4BB3-94C9-BCA994C743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00400" y="4953000"/>
            <a:ext cx="5791200" cy="857250"/>
          </a:xfrm>
          <a:prstGeom xmlns:a="http://schemas.openxmlformats.org/drawingml/2006/main" prst="roundRect">
            <a:avLst>
              <a:gd name="adj" fmla="val 20000"/>
            </a:avLst>
          </a:prstGeom>
          <a:solidFill xmlns:a="http://schemas.openxmlformats.org/drawingml/2006/main">
            <a:srgbClr val="23345C"/>
          </a:solidFill>
          <a:ln xmlns:a="http://schemas.openxmlformats.org/drawingml/2006/main" w="9525">
            <a:solidFill>
              <a:srgbClr val="33446F"/>
            </a:solidFill>
            <a:prstDash val="solid"/>
          </a:ln>
        </p:spPr>
      </p:sp>
      <p:sp>
        <p:nvSpPr>
          <p:cNvPr id="6" name="next">
            <a:extLst xmlns:a="http://schemas.openxmlformats.org/drawingml/2006/main">
              <a:ext uri="{FF2B5EF4-FFF2-40B4-BE49-F238E27FC236}">
                <a16:creationId xmlns:a16="http://schemas.microsoft.com/office/drawing/2014/main" id="{9029F861-34CF-4DA0-92EB-3E3CB306C6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5048250"/>
            <a:ext cx="51435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2000"/>
              </a:lnSpc>
              <a:buNone/>
              <a:defRPr sz="2025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defRPr>
            </a:pPr>
            <a:r>
              <a:rPr sz="2025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rPr>
              <a:t>Следующий урок: переменные и ввод данных</a:t>
            </a:r>
          </a:p>
        </p:txBody>
      </p:sp>
      <p:sp>
        <p:nvSpPr>
          <p:cNvPr id="7" name="slide-number">
            <a:extLst xmlns:a="http://schemas.openxmlformats.org/drawingml/2006/main">
              <a:ext uri="{FF2B5EF4-FFF2-40B4-BE49-F238E27FC236}">
                <a16:creationId xmlns:a16="http://schemas.microsoft.com/office/drawing/2014/main" id="{CB138439-06BC-4FE7-9096-39257A1C90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34750" y="6438900"/>
            <a:ext cx="381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12000"/>
              </a:lnSpc>
              <a:buNone/>
              <a:defRPr sz="9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9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22</a:t>
            </a:r>
          </a:p>
        </p:txBody>
      </p:sp>
    </p:spTree>
    <p:extLst>
      <p:ext uri="{BB962C8B-B14F-4D97-AF65-F5344CB8AC3E}">
        <p14:creationId xmlns:p14="http://schemas.microsoft.com/office/powerpoint/2010/main" val="1267935252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0B122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top-accent">
            <a:extLst xmlns:a="http://schemas.openxmlformats.org/drawingml/2006/main">
              <a:ext uri="{FF2B5EF4-FFF2-40B4-BE49-F238E27FC236}">
                <a16:creationId xmlns:a16="http://schemas.microsoft.com/office/drawing/2014/main" id="{58EF93CF-D37A-4753-88A4-E9C6D04AA3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5F3A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section-label">
            <a:extLst xmlns:a="http://schemas.openxmlformats.org/drawingml/2006/main">
              <a:ext uri="{FF2B5EF4-FFF2-40B4-BE49-F238E27FC236}">
                <a16:creationId xmlns:a16="http://schemas.microsoft.com/office/drawing/2014/main" id="{9F2FEDE9-DC61-4F0B-A74E-B61FBA8ADD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050"/>
            <a:ext cx="6858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350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defRPr>
            </a:pPr>
            <a:r>
              <a:rPr sz="1350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rPr>
              <a:t>ДВА ПОНЯТИЯ</a:t>
            </a:r>
          </a:p>
        </p:txBody>
      </p:sp>
      <p:sp>
        <p:nvSpPr>
          <p:cNvPr id="3" name="slide-title">
            <a:extLst xmlns:a="http://schemas.openxmlformats.org/drawingml/2006/main">
              <a:ext uri="{FF2B5EF4-FFF2-40B4-BE49-F238E27FC236}">
                <a16:creationId xmlns:a16="http://schemas.microsoft.com/office/drawing/2014/main" id="{08CD604F-8957-465F-8C9C-478FD3E2B8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81050"/>
            <a:ext cx="10820400" cy="838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2000"/>
              </a:lnSpc>
              <a:buNone/>
              <a:defRPr sz="31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31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Программа — результат. Программирование — работа</a:t>
            </a:r>
          </a:p>
        </p:txBody>
      </p:sp>
      <p:sp>
        <p:nvSpPr>
          <p:cNvPr id="4" name="slide-number">
            <a:extLst xmlns:a="http://schemas.openxmlformats.org/drawingml/2006/main">
              <a:ext uri="{FF2B5EF4-FFF2-40B4-BE49-F238E27FC236}">
                <a16:creationId xmlns:a16="http://schemas.microsoft.com/office/drawing/2014/main" id="{28119EDF-A211-494F-A64E-15BB5CF330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34750" y="6438900"/>
            <a:ext cx="381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12000"/>
              </a:lnSpc>
              <a:buNone/>
              <a:defRPr sz="9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9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5" name="program-zone">
            <a:extLst xmlns:a="http://schemas.openxmlformats.org/drawingml/2006/main">
              <a:ext uri="{FF2B5EF4-FFF2-40B4-BE49-F238E27FC236}">
                <a16:creationId xmlns:a16="http://schemas.microsoft.com/office/drawing/2014/main" id="{8CC92FF5-D551-49F5-A25A-E4B7967FE7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5000625" cy="3333750"/>
          </a:xfrm>
          <a:prstGeom xmlns:a="http://schemas.openxmlformats.org/drawingml/2006/main" prst="roundRect">
            <a:avLst>
              <a:gd name="adj" fmla="val 5143"/>
            </a:avLst>
          </a:prstGeom>
          <a:solidFill xmlns:a="http://schemas.openxmlformats.org/drawingml/2006/main">
            <a:srgbClr val="192744"/>
          </a:solidFill>
          <a:ln xmlns:a="http://schemas.openxmlformats.org/drawingml/2006/main" w="9525">
            <a:solidFill>
              <a:srgbClr val="33446F"/>
            </a:solidFill>
            <a:prstDash val="solid"/>
          </a:ln>
        </p:spPr>
      </p:sp>
      <p:sp>
        <p:nvSpPr>
          <p:cNvPr id="6" name="Команда-badge">
            <a:extLst xmlns:a="http://schemas.openxmlformats.org/drawingml/2006/main">
              <a:ext uri="{FF2B5EF4-FFF2-40B4-BE49-F238E27FC236}">
                <a16:creationId xmlns:a16="http://schemas.microsoft.com/office/drawing/2014/main" id="{59E7BE8B-6F90-4AD5-855B-C467750BC4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9650" y="2324100"/>
            <a:ext cx="704850" cy="7048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35F3A4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2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0c84a665b7141e0"/>
          <a:stretch xmlns:a="http://schemas.openxmlformats.org/drawingml/2006/main"/>
        </p:blipFill>
        <p:spPr>
          <a:xfrm xmlns:a="http://schemas.openxmlformats.org/drawingml/2006/main">
            <a:off x="1164717" y="2479167"/>
            <a:ext cx="394716" cy="394716"/>
          </a:xfrm>
          <a:prstGeom xmlns:a="http://schemas.openxmlformats.org/drawingml/2006/main" prst="rect">
            <a:avLst/>
          </a:prstGeom>
        </p:spPr>
      </p:pic>
      <p:sp>
        <p:nvSpPr>
          <p:cNvPr id="8" name="program-title">
            <a:extLst xmlns:a="http://schemas.openxmlformats.org/drawingml/2006/main">
              <a:ext uri="{FF2B5EF4-FFF2-40B4-BE49-F238E27FC236}">
                <a16:creationId xmlns:a16="http://schemas.microsoft.com/office/drawing/2014/main" id="{B89450FA-6E4E-4194-B835-A778B3BF2F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52625" y="2247900"/>
            <a:ext cx="3238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22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22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Программа</a:t>
            </a:r>
          </a:p>
        </p:txBody>
      </p:sp>
      <p:sp>
        <p:nvSpPr>
          <p:cNvPr id="9" name="program-definition">
            <a:extLst xmlns:a="http://schemas.openxmlformats.org/drawingml/2006/main">
              <a:ext uri="{FF2B5EF4-FFF2-40B4-BE49-F238E27FC236}">
                <a16:creationId xmlns:a16="http://schemas.microsoft.com/office/drawing/2014/main" id="{3C2CE49F-0AE4-4B91-80A7-6F4B256834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9650" y="3162300"/>
            <a:ext cx="4095750" cy="1352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6000"/>
              </a:lnSpc>
              <a:buNone/>
              <a:defRPr sz="1650" b="0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1650" b="0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Команда — одно действие для компьютера.</a:t>
            </a:r>
          </a:p>
          <a:p xmlns:a="http://schemas.openxmlformats.org/drawingml/2006/main">
            <a:r>
              <a:rPr lang="ru-RU" noProof="1"/>
              <a:t/>
            </a:r>
          </a:p>
          <a:p xmlns:a="http://schemas.openxmlformats.org/drawingml/2006/main">
            <a:pPr algn="l">
              <a:lnSpc>
                <a:spcPct val="116000"/>
              </a:lnSpc>
              <a:buNone/>
              <a:defRPr sz="1650" b="0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1650" b="0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Программа — набор команд, которые компьютер выполняет по порядку.</a:t>
            </a:r>
          </a:p>
        </p:txBody>
      </p:sp>
      <p:sp>
        <p:nvSpPr>
          <p:cNvPr id="10" name="programming-zone">
            <a:extLst xmlns:a="http://schemas.openxmlformats.org/drawingml/2006/main">
              <a:ext uri="{FF2B5EF4-FFF2-40B4-BE49-F238E27FC236}">
                <a16:creationId xmlns:a16="http://schemas.microsoft.com/office/drawing/2014/main" id="{9630906C-059C-4FC4-9139-4E5C4CE3B9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48375" y="1952625"/>
            <a:ext cx="5457825" cy="3333750"/>
          </a:xfrm>
          <a:prstGeom xmlns:a="http://schemas.openxmlformats.org/drawingml/2006/main" prst="roundRect">
            <a:avLst>
              <a:gd name="adj" fmla="val 5143"/>
            </a:avLst>
          </a:prstGeom>
          <a:solidFill xmlns:a="http://schemas.openxmlformats.org/drawingml/2006/main">
            <a:srgbClr val="101A33"/>
          </a:solidFill>
          <a:ln xmlns:a="http://schemas.openxmlformats.org/drawingml/2006/main" w="9525">
            <a:solidFill>
              <a:srgbClr val="33446F"/>
            </a:solidFill>
            <a:prstDash val="solid"/>
          </a:ln>
        </p:spPr>
      </p:sp>
      <p:sp>
        <p:nvSpPr>
          <p:cNvPr id="11" name="Идея-badge">
            <a:extLst xmlns:a="http://schemas.openxmlformats.org/drawingml/2006/main">
              <a:ext uri="{FF2B5EF4-FFF2-40B4-BE49-F238E27FC236}">
                <a16:creationId xmlns:a16="http://schemas.microsoft.com/office/drawing/2014/main" id="{6BF8134F-15CF-4B46-8B78-E3D62B53BD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81750" y="2324100"/>
            <a:ext cx="704850" cy="7048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FFC857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27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345d75f4833445f"/>
          <a:stretch xmlns:a="http://schemas.openxmlformats.org/drawingml/2006/main"/>
        </p:blipFill>
        <p:spPr>
          <a:xfrm xmlns:a="http://schemas.openxmlformats.org/drawingml/2006/main">
            <a:off x="6536817" y="2479167"/>
            <a:ext cx="394716" cy="394716"/>
          </a:xfrm>
          <a:prstGeom xmlns:a="http://schemas.openxmlformats.org/drawingml/2006/main" prst="rect">
            <a:avLst/>
          </a:prstGeom>
        </p:spPr>
      </p:pic>
      <p:sp>
        <p:nvSpPr>
          <p:cNvPr id="13" name="programming-title">
            <a:extLst xmlns:a="http://schemas.openxmlformats.org/drawingml/2006/main">
              <a:ext uri="{FF2B5EF4-FFF2-40B4-BE49-F238E27FC236}">
                <a16:creationId xmlns:a16="http://schemas.microsoft.com/office/drawing/2014/main" id="{92B95464-1BD4-46FE-A65D-A49B6E0B5D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2247900"/>
            <a:ext cx="37147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22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22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Программирование</a:t>
            </a:r>
          </a:p>
        </p:txBody>
      </p:sp>
      <p:sp>
        <p:nvSpPr>
          <p:cNvPr id="14" name="programming-definition">
            <a:extLst xmlns:a="http://schemas.openxmlformats.org/drawingml/2006/main">
              <a:ext uri="{FF2B5EF4-FFF2-40B4-BE49-F238E27FC236}">
                <a16:creationId xmlns:a16="http://schemas.microsoft.com/office/drawing/2014/main" id="{49F51567-CB91-4F0D-9811-6F933904AD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81750" y="3162300"/>
            <a:ext cx="4572000" cy="1295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6000"/>
              </a:lnSpc>
              <a:buNone/>
              <a:defRPr sz="1725" b="0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1725" b="0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Программирование — создание программы: придумать шаги, записать команды, запустить и исправить ошибки.</a:t>
            </a:r>
          </a:p>
        </p:txBody>
      </p:sp>
      <p:sp>
        <p:nvSpPr>
          <p:cNvPr id="15" name="programming-example">
            <a:extLst xmlns:a="http://schemas.openxmlformats.org/drawingml/2006/main">
              <a:ext uri="{FF2B5EF4-FFF2-40B4-BE49-F238E27FC236}">
                <a16:creationId xmlns:a16="http://schemas.microsoft.com/office/drawing/2014/main" id="{33D46FE9-739C-406F-9F75-8820599BCA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81750" y="4591050"/>
            <a:ext cx="45720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425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1425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Сегодня пройдём весь этот путь на трёх строках кода.</a:t>
            </a:r>
          </a:p>
        </p:txBody>
      </p:sp>
    </p:spTree>
    <p:extLst>
      <p:ext uri="{BB962C8B-B14F-4D97-AF65-F5344CB8AC3E}">
        <p14:creationId xmlns:p14="http://schemas.microsoft.com/office/powerpoint/2010/main" val="2073986085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0B122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top-accent">
            <a:extLst xmlns:a="http://schemas.openxmlformats.org/drawingml/2006/main">
              <a:ext uri="{FF2B5EF4-FFF2-40B4-BE49-F238E27FC236}">
                <a16:creationId xmlns:a16="http://schemas.microsoft.com/office/drawing/2014/main" id="{A9643657-7BD2-406C-8C06-F3DC70A035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5F3A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section-label">
            <a:extLst xmlns:a="http://schemas.openxmlformats.org/drawingml/2006/main">
              <a:ext uri="{FF2B5EF4-FFF2-40B4-BE49-F238E27FC236}">
                <a16:creationId xmlns:a16="http://schemas.microsoft.com/office/drawing/2014/main" id="{262CD271-992F-4906-AC24-EA9F6B11AA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050"/>
            <a:ext cx="6858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350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defRPr>
            </a:pPr>
            <a:r>
              <a:rPr sz="1350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rPr>
              <a:t>РАЗМИНКА</a:t>
            </a:r>
          </a:p>
        </p:txBody>
      </p:sp>
      <p:sp>
        <p:nvSpPr>
          <p:cNvPr id="3" name="slide-title">
            <a:extLst xmlns:a="http://schemas.openxmlformats.org/drawingml/2006/main">
              <a:ext uri="{FF2B5EF4-FFF2-40B4-BE49-F238E27FC236}">
                <a16:creationId xmlns:a16="http://schemas.microsoft.com/office/drawing/2014/main" id="{70F8339D-EE01-492A-BB31-CA86EB5EA5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81050"/>
            <a:ext cx="10820400" cy="838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2000"/>
              </a:lnSpc>
              <a:buNone/>
              <a:defRPr sz="34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34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Робот перепутал команды</a:t>
            </a:r>
          </a:p>
        </p:txBody>
      </p:sp>
      <p:sp>
        <p:nvSpPr>
          <p:cNvPr id="4" name="slide-number">
            <a:extLst xmlns:a="http://schemas.openxmlformats.org/drawingml/2006/main">
              <a:ext uri="{FF2B5EF4-FFF2-40B4-BE49-F238E27FC236}">
                <a16:creationId xmlns:a16="http://schemas.microsoft.com/office/drawing/2014/main" id="{73D5D41B-1430-4D75-A268-7F9F8E3ABB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34750" y="6438900"/>
            <a:ext cx="381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12000"/>
              </a:lnSpc>
              <a:buNone/>
              <a:defRPr sz="9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9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5" name="task">
            <a:extLst xmlns:a="http://schemas.openxmlformats.org/drawingml/2006/main">
              <a:ext uri="{FF2B5EF4-FFF2-40B4-BE49-F238E27FC236}">
                <a16:creationId xmlns:a16="http://schemas.microsoft.com/office/drawing/2014/main" id="{2487077A-B5B8-489B-A5F5-EABFE9A079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95450"/>
            <a:ext cx="8572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875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1875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Подумай, в каком порядке робот сможет достать йогурт:</a:t>
            </a:r>
          </a:p>
        </p:txBody>
      </p:sp>
      <p:sp>
        <p:nvSpPr>
          <p:cNvPr id="6" name="choice-A">
            <a:extLst xmlns:a="http://schemas.openxmlformats.org/drawingml/2006/main">
              <a:ext uri="{FF2B5EF4-FFF2-40B4-BE49-F238E27FC236}">
                <a16:creationId xmlns:a16="http://schemas.microsoft.com/office/drawing/2014/main" id="{94F0CFB7-355E-4DAE-972E-F76CF08329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" y="2428875"/>
            <a:ext cx="8191500" cy="742950"/>
          </a:xfrm>
          <a:prstGeom xmlns:a="http://schemas.openxmlformats.org/drawingml/2006/main" prst="roundRect">
            <a:avLst>
              <a:gd name="adj" fmla="val 20513"/>
            </a:avLst>
          </a:prstGeom>
          <a:solidFill xmlns:a="http://schemas.openxmlformats.org/drawingml/2006/main">
            <a:srgbClr val="192744"/>
          </a:solidFill>
          <a:ln xmlns:a="http://schemas.openxmlformats.org/drawingml/2006/main" w="9525">
            <a:solidFill>
              <a:srgbClr val="33446F"/>
            </a:solidFill>
            <a:prstDash val="solid"/>
          </a:ln>
        </p:spPr>
      </p:sp>
      <p:sp>
        <p:nvSpPr>
          <p:cNvPr id="7" name="choice-A-badge">
            <a:extLst xmlns:a="http://schemas.openxmlformats.org/drawingml/2006/main">
              <a:ext uri="{FF2B5EF4-FFF2-40B4-BE49-F238E27FC236}">
                <a16:creationId xmlns:a16="http://schemas.microsoft.com/office/drawing/2014/main" id="{98080816-C50A-4237-8354-7FF02A5E3A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2571750"/>
            <a:ext cx="457200" cy="4572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FF6B6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choice-A-letter">
            <a:extLst xmlns:a="http://schemas.openxmlformats.org/drawingml/2006/main">
              <a:ext uri="{FF2B5EF4-FFF2-40B4-BE49-F238E27FC236}">
                <a16:creationId xmlns:a16="http://schemas.microsoft.com/office/drawing/2014/main" id="{C5FE3B2E-D624-4CBF-99D0-0428701A9D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2571750"/>
            <a:ext cx="4572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2000"/>
              </a:lnSpc>
              <a:buNone/>
              <a:defRPr sz="1500" b="1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defRPr>
            </a:pPr>
            <a:r>
              <a:rPr sz="1500" b="1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rPr>
              <a:t>A</a:t>
            </a:r>
          </a:p>
        </p:txBody>
      </p:sp>
      <p:sp>
        <p:nvSpPr>
          <p:cNvPr id="9" name="choice-A-text">
            <a:extLst xmlns:a="http://schemas.openxmlformats.org/drawingml/2006/main">
              <a:ext uri="{FF2B5EF4-FFF2-40B4-BE49-F238E27FC236}">
                <a16:creationId xmlns:a16="http://schemas.microsoft.com/office/drawing/2014/main" id="{C4537990-4EB7-4B26-B03C-A21684187B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24050" y="2514600"/>
            <a:ext cx="6762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217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217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Достать йогурт</a:t>
            </a:r>
          </a:p>
        </p:txBody>
      </p:sp>
      <p:sp>
        <p:nvSpPr>
          <p:cNvPr id="10" name="choice-B">
            <a:extLst xmlns:a="http://schemas.openxmlformats.org/drawingml/2006/main">
              <a:ext uri="{FF2B5EF4-FFF2-40B4-BE49-F238E27FC236}">
                <a16:creationId xmlns:a16="http://schemas.microsoft.com/office/drawing/2014/main" id="{4C624284-861C-4ECD-B3FC-85EFA1B890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" y="3429000"/>
            <a:ext cx="8191500" cy="742950"/>
          </a:xfrm>
          <a:prstGeom xmlns:a="http://schemas.openxmlformats.org/drawingml/2006/main" prst="roundRect">
            <a:avLst>
              <a:gd name="adj" fmla="val 20513"/>
            </a:avLst>
          </a:prstGeom>
          <a:solidFill xmlns:a="http://schemas.openxmlformats.org/drawingml/2006/main">
            <a:srgbClr val="192744"/>
          </a:solidFill>
          <a:ln xmlns:a="http://schemas.openxmlformats.org/drawingml/2006/main" w="9525">
            <a:solidFill>
              <a:srgbClr val="33446F"/>
            </a:solidFill>
            <a:prstDash val="solid"/>
          </a:ln>
        </p:spPr>
      </p:sp>
      <p:sp>
        <p:nvSpPr>
          <p:cNvPr id="11" name="choice-B-badge">
            <a:extLst xmlns:a="http://schemas.openxmlformats.org/drawingml/2006/main">
              <a:ext uri="{FF2B5EF4-FFF2-40B4-BE49-F238E27FC236}">
                <a16:creationId xmlns:a16="http://schemas.microsoft.com/office/drawing/2014/main" id="{7B3341E7-E3DE-49F7-A652-5E0888E72C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3571875"/>
            <a:ext cx="457200" cy="4572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35F3A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choice-B-letter">
            <a:extLst xmlns:a="http://schemas.openxmlformats.org/drawingml/2006/main">
              <a:ext uri="{FF2B5EF4-FFF2-40B4-BE49-F238E27FC236}">
                <a16:creationId xmlns:a16="http://schemas.microsoft.com/office/drawing/2014/main" id="{2B7A9ABB-794A-4691-B18D-4C4663F814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3571875"/>
            <a:ext cx="4572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2000"/>
              </a:lnSpc>
              <a:buNone/>
              <a:defRPr sz="1500" b="1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defRPr>
            </a:pPr>
            <a:r>
              <a:rPr sz="1500" b="1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rPr>
              <a:t>B</a:t>
            </a:r>
          </a:p>
        </p:txBody>
      </p:sp>
      <p:sp>
        <p:nvSpPr>
          <p:cNvPr id="13" name="choice-B-text">
            <a:extLst xmlns:a="http://schemas.openxmlformats.org/drawingml/2006/main">
              <a:ext uri="{FF2B5EF4-FFF2-40B4-BE49-F238E27FC236}">
                <a16:creationId xmlns:a16="http://schemas.microsoft.com/office/drawing/2014/main" id="{8EE468F7-AF10-4D9C-982A-9C5A1ACCB0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24050" y="3514725"/>
            <a:ext cx="6762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217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217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Дойти до кухни</a:t>
            </a:r>
          </a:p>
        </p:txBody>
      </p:sp>
      <p:sp>
        <p:nvSpPr>
          <p:cNvPr id="14" name="choice-C">
            <a:extLst xmlns:a="http://schemas.openxmlformats.org/drawingml/2006/main">
              <a:ext uri="{FF2B5EF4-FFF2-40B4-BE49-F238E27FC236}">
                <a16:creationId xmlns:a16="http://schemas.microsoft.com/office/drawing/2014/main" id="{BCA1EC68-6907-42AF-86A2-22F58E2EB2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" y="4429125"/>
            <a:ext cx="8191500" cy="742950"/>
          </a:xfrm>
          <a:prstGeom xmlns:a="http://schemas.openxmlformats.org/drawingml/2006/main" prst="roundRect">
            <a:avLst>
              <a:gd name="adj" fmla="val 20513"/>
            </a:avLst>
          </a:prstGeom>
          <a:solidFill xmlns:a="http://schemas.openxmlformats.org/drawingml/2006/main">
            <a:srgbClr val="192744"/>
          </a:solidFill>
          <a:ln xmlns:a="http://schemas.openxmlformats.org/drawingml/2006/main" w="9525">
            <a:solidFill>
              <a:srgbClr val="33446F"/>
            </a:solidFill>
            <a:prstDash val="solid"/>
          </a:ln>
        </p:spPr>
      </p:sp>
      <p:sp>
        <p:nvSpPr>
          <p:cNvPr id="15" name="choice-C-badge">
            <a:extLst xmlns:a="http://schemas.openxmlformats.org/drawingml/2006/main">
              <a:ext uri="{FF2B5EF4-FFF2-40B4-BE49-F238E27FC236}">
                <a16:creationId xmlns:a16="http://schemas.microsoft.com/office/drawing/2014/main" id="{26F26232-CCF2-46A1-8344-ECE06AC053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4572000"/>
            <a:ext cx="457200" cy="4572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FFC85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choice-C-letter">
            <a:extLst xmlns:a="http://schemas.openxmlformats.org/drawingml/2006/main">
              <a:ext uri="{FF2B5EF4-FFF2-40B4-BE49-F238E27FC236}">
                <a16:creationId xmlns:a16="http://schemas.microsoft.com/office/drawing/2014/main" id="{5118FA0E-39D3-4BBD-BDB7-FF38197A7B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4572000"/>
            <a:ext cx="4572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2000"/>
              </a:lnSpc>
              <a:buNone/>
              <a:defRPr sz="1500" b="1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defRPr>
            </a:pPr>
            <a:r>
              <a:rPr sz="1500" b="1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rPr>
              <a:t>C</a:t>
            </a:r>
          </a:p>
        </p:txBody>
      </p:sp>
      <p:sp>
        <p:nvSpPr>
          <p:cNvPr id="17" name="choice-C-text">
            <a:extLst xmlns:a="http://schemas.openxmlformats.org/drawingml/2006/main">
              <a:ext uri="{FF2B5EF4-FFF2-40B4-BE49-F238E27FC236}">
                <a16:creationId xmlns:a16="http://schemas.microsoft.com/office/drawing/2014/main" id="{413C0A4B-F972-4170-90BA-CD6962AF5C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24050" y="4514850"/>
            <a:ext cx="6762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217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217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Открыть холодильник</a:t>
            </a:r>
          </a:p>
        </p:txBody>
      </p:sp>
      <p:sp>
        <p:nvSpPr>
          <p:cNvPr id="18" name="Робот-badge">
            <a:extLst xmlns:a="http://schemas.openxmlformats.org/drawingml/2006/main">
              <a:ext uri="{FF2B5EF4-FFF2-40B4-BE49-F238E27FC236}">
                <a16:creationId xmlns:a16="http://schemas.microsoft.com/office/drawing/2014/main" id="{05037EC3-AA6A-4359-856A-1913076ACF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29800" y="3009900"/>
            <a:ext cx="1066800" cy="1066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3345C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3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5deff32c2b9445b"/>
          <a:stretch xmlns:a="http://schemas.openxmlformats.org/drawingml/2006/main"/>
        </p:blipFill>
        <p:spPr>
          <a:xfrm xmlns:a="http://schemas.openxmlformats.org/drawingml/2006/main">
            <a:off x="10064496" y="3244596"/>
            <a:ext cx="597408" cy="597408"/>
          </a:xfrm>
          <a:prstGeom xmlns:a="http://schemas.openxmlformats.org/drawingml/2006/main" prst="rect">
            <a:avLst/>
          </a:prstGeom>
        </p:spPr>
      </p:pic>
      <p:sp>
        <p:nvSpPr>
          <p:cNvPr id="20" name="answer-format">
            <a:extLst xmlns:a="http://schemas.openxmlformats.org/drawingml/2006/main">
              <a:ext uri="{FF2B5EF4-FFF2-40B4-BE49-F238E27FC236}">
                <a16:creationId xmlns:a16="http://schemas.microsoft.com/office/drawing/2014/main" id="{B81DCA5A-6D54-4588-832E-D5298C4E08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0" y="4324350"/>
            <a:ext cx="1752600" cy="819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20000"/>
              </a:lnSpc>
              <a:buNone/>
              <a:defRPr sz="180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180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Подумай и скажи ответ.</a:t>
            </a:r>
          </a:p>
        </p:txBody>
      </p:sp>
    </p:spTree>
    <p:extLst>
      <p:ext uri="{BB962C8B-B14F-4D97-AF65-F5344CB8AC3E}">
        <p14:creationId xmlns:p14="http://schemas.microsoft.com/office/powerpoint/2010/main" val="45304653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0B122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top-accent">
            <a:extLst xmlns:a="http://schemas.openxmlformats.org/drawingml/2006/main">
              <a:ext uri="{FF2B5EF4-FFF2-40B4-BE49-F238E27FC236}">
                <a16:creationId xmlns:a16="http://schemas.microsoft.com/office/drawing/2014/main" id="{9448949D-14D6-4F8C-8F09-358774A7C9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5F3A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section-label">
            <a:extLst xmlns:a="http://schemas.openxmlformats.org/drawingml/2006/main">
              <a:ext uri="{FF2B5EF4-FFF2-40B4-BE49-F238E27FC236}">
                <a16:creationId xmlns:a16="http://schemas.microsoft.com/office/drawing/2014/main" id="{D2527F02-13B8-47A5-B266-8E64F2FFEB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050"/>
            <a:ext cx="6858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350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defRPr>
            </a:pPr>
            <a:r>
              <a:rPr sz="1350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rPr>
              <a:t>КЛЮЧЕВОЕ ПОНЯТИЕ</a:t>
            </a:r>
          </a:p>
        </p:txBody>
      </p:sp>
      <p:sp>
        <p:nvSpPr>
          <p:cNvPr id="3" name="slide-title">
            <a:extLst xmlns:a="http://schemas.openxmlformats.org/drawingml/2006/main">
              <a:ext uri="{FF2B5EF4-FFF2-40B4-BE49-F238E27FC236}">
                <a16:creationId xmlns:a16="http://schemas.microsoft.com/office/drawing/2014/main" id="{C2990D67-25B7-4FDB-8BF5-8DD5F0931B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81050"/>
            <a:ext cx="10820400" cy="838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2000"/>
              </a:lnSpc>
              <a:buNone/>
              <a:defRPr sz="34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34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Алгоритм ведёт от цели к результату</a:t>
            </a:r>
          </a:p>
        </p:txBody>
      </p:sp>
      <p:sp>
        <p:nvSpPr>
          <p:cNvPr id="4" name="slide-number">
            <a:extLst xmlns:a="http://schemas.openxmlformats.org/drawingml/2006/main">
              <a:ext uri="{FF2B5EF4-FFF2-40B4-BE49-F238E27FC236}">
                <a16:creationId xmlns:a16="http://schemas.microsoft.com/office/drawing/2014/main" id="{87A4C496-1A2D-4FE8-AE97-5596EFE502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34750" y="6438900"/>
            <a:ext cx="381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12000"/>
              </a:lnSpc>
              <a:buNone/>
              <a:defRPr sz="9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9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5" name="Алгоритм-badge">
            <a:extLst xmlns:a="http://schemas.openxmlformats.org/drawingml/2006/main">
              <a:ext uri="{FF2B5EF4-FFF2-40B4-BE49-F238E27FC236}">
                <a16:creationId xmlns:a16="http://schemas.microsoft.com/office/drawing/2014/main" id="{D2641676-A194-452E-8555-F6F982271C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43100"/>
            <a:ext cx="990600" cy="9906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35F3A4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2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4647d19af4745fa"/>
          <a:stretch xmlns:a="http://schemas.openxmlformats.org/drawingml/2006/main"/>
        </p:blipFill>
        <p:spPr>
          <a:xfrm xmlns:a="http://schemas.openxmlformats.org/drawingml/2006/main">
            <a:off x="903732" y="2161032"/>
            <a:ext cx="554736" cy="554736"/>
          </a:xfrm>
          <a:prstGeom xmlns:a="http://schemas.openxmlformats.org/drawingml/2006/main" prst="rect">
            <a:avLst/>
          </a:prstGeom>
        </p:spPr>
      </p:pic>
      <p:sp>
        <p:nvSpPr>
          <p:cNvPr id="7" name="definition">
            <a:extLst xmlns:a="http://schemas.openxmlformats.org/drawingml/2006/main">
              <a:ext uri="{FF2B5EF4-FFF2-40B4-BE49-F238E27FC236}">
                <a16:creationId xmlns:a16="http://schemas.microsoft.com/office/drawing/2014/main" id="{5F389E42-C722-4A34-82F2-9EF20AF8B2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00250" y="1924050"/>
            <a:ext cx="876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6000"/>
              </a:lnSpc>
              <a:buNone/>
              <a:defRPr sz="232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232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Алгоритм — точный порядок шагов, который приводит к нужному результату.</a:t>
            </a:r>
          </a:p>
        </p:txBody>
      </p:sp>
      <p:sp>
        <p:nvSpPr>
          <p:cNvPr id="8" name="flow-0-head">
            <a:extLst xmlns:a="http://schemas.openxmlformats.org/drawingml/2006/main">
              <a:ext uri="{FF2B5EF4-FFF2-40B4-BE49-F238E27FC236}">
                <a16:creationId xmlns:a16="http://schemas.microsoft.com/office/drawing/2014/main" id="{F804E7C8-6569-451F-8822-D013747D4C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619500"/>
            <a:ext cx="26670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275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defRPr>
            </a:pPr>
            <a:r>
              <a:rPr sz="1275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rPr>
              <a:t>ЦЕЛЬ</a:t>
            </a:r>
          </a:p>
        </p:txBody>
      </p:sp>
      <p:sp>
        <p:nvSpPr>
          <p:cNvPr id="9" name="flow-0-body">
            <a:extLst xmlns:a="http://schemas.openxmlformats.org/drawingml/2006/main">
              <a:ext uri="{FF2B5EF4-FFF2-40B4-BE49-F238E27FC236}">
                <a16:creationId xmlns:a16="http://schemas.microsoft.com/office/drawing/2014/main" id="{C48F374C-C8B5-444E-AFB8-03A61EE39F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000500"/>
            <a:ext cx="295275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87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187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Достать йогурт</a:t>
            </a:r>
          </a:p>
        </p:txBody>
      </p:sp>
      <p:sp>
        <p:nvSpPr>
          <p:cNvPr id="10" name="flow-arrow-0">
            <a:extLst xmlns:a="http://schemas.openxmlformats.org/drawingml/2006/main">
              <a:ext uri="{FF2B5EF4-FFF2-40B4-BE49-F238E27FC236}">
                <a16:creationId xmlns:a16="http://schemas.microsoft.com/office/drawing/2014/main" id="{61B418D8-7D3E-4086-9736-2F62EF1E07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57600" y="4000500"/>
            <a:ext cx="4572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2000"/>
              </a:lnSpc>
              <a:buNone/>
              <a:defRPr sz="2850" b="0" i="0" lang="ru-RU" noProof="1">
                <a:solidFill>
                  <a:srgbClr val="FFC857"/>
                </a:solidFill>
                <a:latin typeface="Arial"/>
                <a:ea typeface="Arial"/>
                <a:cs typeface="Arial"/>
              </a:defRPr>
            </a:pPr>
            <a:r>
              <a:rPr sz="2850" b="0" i="0" lang="ru-RU" noProof="1">
                <a:solidFill>
                  <a:srgbClr val="FFC857"/>
                </a:solidFill>
                <a:latin typeface="Arial"/>
                <a:ea typeface="Arial"/>
                <a:cs typeface="Arial"/>
              </a:rPr>
              <a:t>→</a:t>
            </a:r>
          </a:p>
        </p:txBody>
      </p:sp>
      <p:sp>
        <p:nvSpPr>
          <p:cNvPr id="11" name="flow-1-head">
            <a:extLst xmlns:a="http://schemas.openxmlformats.org/drawingml/2006/main">
              <a:ext uri="{FF2B5EF4-FFF2-40B4-BE49-F238E27FC236}">
                <a16:creationId xmlns:a16="http://schemas.microsoft.com/office/drawing/2014/main" id="{140678F8-DDBF-4C0D-8A1A-AF7BE5AFE4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3619500"/>
            <a:ext cx="26670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275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defRPr>
            </a:pPr>
            <a:r>
              <a:rPr sz="1275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rPr>
              <a:t>ШАГИ</a:t>
            </a:r>
          </a:p>
        </p:txBody>
      </p:sp>
      <p:sp>
        <p:nvSpPr>
          <p:cNvPr id="12" name="flow-1-body">
            <a:extLst xmlns:a="http://schemas.openxmlformats.org/drawingml/2006/main">
              <a:ext uri="{FF2B5EF4-FFF2-40B4-BE49-F238E27FC236}">
                <a16:creationId xmlns:a16="http://schemas.microsoft.com/office/drawing/2014/main" id="{16FBB348-F4AB-4C95-9BA4-FC770598C3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4000500"/>
            <a:ext cx="295275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87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187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Дойти → открыть → достать</a:t>
            </a:r>
          </a:p>
        </p:txBody>
      </p:sp>
      <p:sp>
        <p:nvSpPr>
          <p:cNvPr id="13" name="flow-arrow-1">
            <a:extLst xmlns:a="http://schemas.openxmlformats.org/drawingml/2006/main">
              <a:ext uri="{FF2B5EF4-FFF2-40B4-BE49-F238E27FC236}">
                <a16:creationId xmlns:a16="http://schemas.microsoft.com/office/drawing/2014/main" id="{9139786E-2A58-46EF-BA92-E9F087965C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77050" y="4000500"/>
            <a:ext cx="4572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2000"/>
              </a:lnSpc>
              <a:buNone/>
              <a:defRPr sz="2850" b="0" i="0" lang="ru-RU" noProof="1">
                <a:solidFill>
                  <a:srgbClr val="FFC857"/>
                </a:solidFill>
                <a:latin typeface="Arial"/>
                <a:ea typeface="Arial"/>
                <a:cs typeface="Arial"/>
              </a:defRPr>
            </a:pPr>
            <a:r>
              <a:rPr sz="2850" b="0" i="0" lang="ru-RU" noProof="1">
                <a:solidFill>
                  <a:srgbClr val="FFC857"/>
                </a:solidFill>
                <a:latin typeface="Arial"/>
                <a:ea typeface="Arial"/>
                <a:cs typeface="Arial"/>
              </a:rPr>
              <a:t>→</a:t>
            </a:r>
          </a:p>
        </p:txBody>
      </p:sp>
      <p:sp>
        <p:nvSpPr>
          <p:cNvPr id="14" name="flow-2-head">
            <a:extLst xmlns:a="http://schemas.openxmlformats.org/drawingml/2006/main">
              <a:ext uri="{FF2B5EF4-FFF2-40B4-BE49-F238E27FC236}">
                <a16:creationId xmlns:a16="http://schemas.microsoft.com/office/drawing/2014/main" id="{579EAAE9-360C-42B4-A56A-06042BE059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96200" y="3619500"/>
            <a:ext cx="26670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275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defRPr>
            </a:pPr>
            <a:r>
              <a:rPr sz="1275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rPr>
              <a:t>РЕЗУЛЬТАТ</a:t>
            </a:r>
          </a:p>
        </p:txBody>
      </p:sp>
      <p:sp>
        <p:nvSpPr>
          <p:cNvPr id="15" name="flow-2-body">
            <a:extLst xmlns:a="http://schemas.openxmlformats.org/drawingml/2006/main">
              <a:ext uri="{FF2B5EF4-FFF2-40B4-BE49-F238E27FC236}">
                <a16:creationId xmlns:a16="http://schemas.microsoft.com/office/drawing/2014/main" id="{9BC3A0A3-BBBC-48F4-B5B5-80CDBC34D1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96200" y="4000500"/>
            <a:ext cx="295275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87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187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Йогурт у робота</a:t>
            </a:r>
          </a:p>
        </p:txBody>
      </p:sp>
      <p:sp>
        <p:nvSpPr>
          <p:cNvPr id="16" name="connection">
            <a:extLst xmlns:a="http://schemas.openxmlformats.org/drawingml/2006/main">
              <a:ext uri="{FF2B5EF4-FFF2-40B4-BE49-F238E27FC236}">
                <a16:creationId xmlns:a16="http://schemas.microsoft.com/office/drawing/2014/main" id="{27DDFC5F-9AED-41C1-A279-E53C37AA59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476875"/>
            <a:ext cx="108204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2000"/>
              </a:lnSpc>
              <a:buNone/>
              <a:defRPr sz="2025" b="1" i="0" lang="ru-RU" noProof="1">
                <a:solidFill>
                  <a:srgbClr val="B7F9DD"/>
                </a:solidFill>
                <a:latin typeface="Arial"/>
                <a:ea typeface="Arial"/>
                <a:cs typeface="Arial"/>
              </a:defRPr>
            </a:pPr>
            <a:r>
              <a:rPr sz="2025" b="1" i="0" lang="ru-RU" noProof="1">
                <a:solidFill>
                  <a:srgbClr val="B7F9DD"/>
                </a:solidFill>
                <a:latin typeface="Arial"/>
                <a:ea typeface="Arial"/>
                <a:cs typeface="Arial"/>
              </a:rPr>
              <a:t>Программа — это алгоритм, записанный командами для компьютера.</a:t>
            </a:r>
          </a:p>
        </p:txBody>
      </p:sp>
    </p:spTree>
    <p:extLst>
      <p:ext uri="{BB962C8B-B14F-4D97-AF65-F5344CB8AC3E}">
        <p14:creationId xmlns:p14="http://schemas.microsoft.com/office/powerpoint/2010/main" val="1240915297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0B122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top-accent">
            <a:extLst xmlns:a="http://schemas.openxmlformats.org/drawingml/2006/main">
              <a:ext uri="{FF2B5EF4-FFF2-40B4-BE49-F238E27FC236}">
                <a16:creationId xmlns:a16="http://schemas.microsoft.com/office/drawing/2014/main" id="{29BAAE79-3C3D-4030-9933-0D6027EB96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5F3A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section-label">
            <a:extLst xmlns:a="http://schemas.openxmlformats.org/drawingml/2006/main">
              <a:ext uri="{FF2B5EF4-FFF2-40B4-BE49-F238E27FC236}">
                <a16:creationId xmlns:a16="http://schemas.microsoft.com/office/drawing/2014/main" id="{9637038B-CEC6-48B8-9848-E8B5D5CFAD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050"/>
            <a:ext cx="6858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350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defRPr>
            </a:pPr>
            <a:r>
              <a:rPr sz="1350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rPr>
              <a:t>НАШ ИНСТРУМЕНТ</a:t>
            </a:r>
          </a:p>
        </p:txBody>
      </p:sp>
      <p:sp>
        <p:nvSpPr>
          <p:cNvPr id="3" name="slide-title">
            <a:extLst xmlns:a="http://schemas.openxmlformats.org/drawingml/2006/main">
              <a:ext uri="{FF2B5EF4-FFF2-40B4-BE49-F238E27FC236}">
                <a16:creationId xmlns:a16="http://schemas.microsoft.com/office/drawing/2014/main" id="{36708C7F-1B0E-4CA4-84FE-7BCCF6CFCF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81050"/>
            <a:ext cx="10820400" cy="838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2000"/>
              </a:lnSpc>
              <a:buNone/>
              <a:defRPr sz="31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31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Python — язык, на котором запишем алгоритм</a:t>
            </a:r>
          </a:p>
        </p:txBody>
      </p:sp>
      <p:sp>
        <p:nvSpPr>
          <p:cNvPr id="4" name="slide-number">
            <a:extLst xmlns:a="http://schemas.openxmlformats.org/drawingml/2006/main">
              <a:ext uri="{FF2B5EF4-FFF2-40B4-BE49-F238E27FC236}">
                <a16:creationId xmlns:a16="http://schemas.microsoft.com/office/drawing/2014/main" id="{81CADB37-5631-4E7B-8F9D-378C18798D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34750" y="6438900"/>
            <a:ext cx="381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12000"/>
              </a:lnSpc>
              <a:buNone/>
              <a:defRPr sz="9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9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06</a:t>
            </a:r>
          </a:p>
        </p:txBody>
      </p:sp>
      <p:sp>
        <p:nvSpPr>
          <p:cNvPr id="5" name="language-definition">
            <a:extLst xmlns:a="http://schemas.openxmlformats.org/drawingml/2006/main">
              <a:ext uri="{FF2B5EF4-FFF2-40B4-BE49-F238E27FC236}">
                <a16:creationId xmlns:a16="http://schemas.microsoft.com/office/drawing/2014/main" id="{77B8D0C2-0CD0-439C-B121-E6B79F88C2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09750"/>
            <a:ext cx="7239000" cy="1162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8000"/>
              </a:lnSpc>
              <a:buNone/>
              <a:defRPr sz="217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217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Язык программирования — набор команд и правил, с помощью которых человек записывает программу.</a:t>
            </a:r>
          </a:p>
        </p:txBody>
      </p:sp>
      <p:sp>
        <p:nvSpPr>
          <p:cNvPr id="6" name="Код Python-badge">
            <a:extLst xmlns:a="http://schemas.openxmlformats.org/drawingml/2006/main">
              <a:ext uri="{FF2B5EF4-FFF2-40B4-BE49-F238E27FC236}">
                <a16:creationId xmlns:a16="http://schemas.microsoft.com/office/drawing/2014/main" id="{4D290176-81EC-4DD6-8E66-CB529EF609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1828800"/>
            <a:ext cx="1333500" cy="13335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3345C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0f01f772da54b0c"/>
          <a:stretch xmlns:a="http://schemas.openxmlformats.org/drawingml/2006/main"/>
        </p:blipFill>
        <p:spPr>
          <a:xfrm xmlns:a="http://schemas.openxmlformats.org/drawingml/2006/main">
            <a:off x="9151620" y="2122170"/>
            <a:ext cx="746760" cy="746760"/>
          </a:xfrm>
          <a:prstGeom xmlns:a="http://schemas.openxmlformats.org/drawingml/2006/main" prst="rect">
            <a:avLst/>
          </a:prstGeom>
        </p:spPr>
      </p:pic>
      <p:sp>
        <p:nvSpPr>
          <p:cNvPr id="8" name="reason-line">
            <a:extLst xmlns:a="http://schemas.openxmlformats.org/drawingml/2006/main">
              <a:ext uri="{FF2B5EF4-FFF2-40B4-BE49-F238E27FC236}">
                <a16:creationId xmlns:a16="http://schemas.microsoft.com/office/drawing/2014/main" id="{AEFC0B3A-D253-4A36-A367-965E4B2F78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333750"/>
            <a:ext cx="108204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3446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reason-lead">
            <a:extLst xmlns:a="http://schemas.openxmlformats.org/drawingml/2006/main">
              <a:ext uri="{FF2B5EF4-FFF2-40B4-BE49-F238E27FC236}">
                <a16:creationId xmlns:a16="http://schemas.microsoft.com/office/drawing/2014/main" id="{ED7DB1EB-6F9E-4C21-A15D-C5582FE5FF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638550"/>
            <a:ext cx="44767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800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defRPr>
            </a:pPr>
            <a:r>
              <a:rPr sz="1800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rPr>
              <a:t>Почему начинаем с Python</a:t>
            </a:r>
          </a:p>
        </p:txBody>
      </p:sp>
      <p:sp>
        <p:nvSpPr>
          <p:cNvPr id="10" name="reason-one">
            <a:extLst xmlns:a="http://schemas.openxmlformats.org/drawingml/2006/main">
              <a:ext uri="{FF2B5EF4-FFF2-40B4-BE49-F238E27FC236}">
                <a16:creationId xmlns:a16="http://schemas.microsoft.com/office/drawing/2014/main" id="{63AACE28-DA54-4AB2-9060-975EDF95EF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229100"/>
            <a:ext cx="6572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2025" b="0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2025" b="0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1. Короткие команды легко разбирать по частям.</a:t>
            </a:r>
          </a:p>
        </p:txBody>
      </p:sp>
      <p:sp>
        <p:nvSpPr>
          <p:cNvPr id="11" name="reason-two">
            <a:extLst xmlns:a="http://schemas.openxmlformats.org/drawingml/2006/main">
              <a:ext uri="{FF2B5EF4-FFF2-40B4-BE49-F238E27FC236}">
                <a16:creationId xmlns:a16="http://schemas.microsoft.com/office/drawing/2014/main" id="{6B9796D9-0B57-45D2-ABDE-B28345C9D5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953000"/>
            <a:ext cx="6572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2025" b="0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2025" b="0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2. Результат можно увидеть сразу после запуска.</a:t>
            </a:r>
          </a:p>
        </p:txBody>
      </p:sp>
      <p:sp>
        <p:nvSpPr>
          <p:cNvPr id="12" name="today">
            <a:extLst xmlns:a="http://schemas.openxmlformats.org/drawingml/2006/main">
              <a:ext uri="{FF2B5EF4-FFF2-40B4-BE49-F238E27FC236}">
                <a16:creationId xmlns:a16="http://schemas.microsoft.com/office/drawing/2014/main" id="{809D9A28-FED4-4579-ADC8-6C775F61A9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67625" y="4095750"/>
            <a:ext cx="3333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8000"/>
              </a:lnSpc>
              <a:buNone/>
              <a:defRPr sz="2175" b="1" i="0" lang="ru-RU" noProof="1">
                <a:solidFill>
                  <a:srgbClr val="FFC857"/>
                </a:solidFill>
                <a:latin typeface="Arial"/>
                <a:ea typeface="Arial"/>
                <a:cs typeface="Arial"/>
              </a:defRPr>
            </a:pPr>
            <a:r>
              <a:rPr sz="2175" b="1" i="0" lang="ru-RU" noProof="1">
                <a:solidFill>
                  <a:srgbClr val="FFC857"/>
                </a:solidFill>
                <a:latin typeface="Arial"/>
                <a:ea typeface="Arial"/>
                <a:cs typeface="Arial"/>
              </a:rPr>
              <a:t>Сегодня нужна только одна готовая команда — print().</a:t>
            </a:r>
          </a:p>
        </p:txBody>
      </p:sp>
    </p:spTree>
    <p:extLst>
      <p:ext uri="{BB962C8B-B14F-4D97-AF65-F5344CB8AC3E}">
        <p14:creationId xmlns:p14="http://schemas.microsoft.com/office/powerpoint/2010/main" val="1083583255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0B122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top-accent">
            <a:extLst xmlns:a="http://schemas.openxmlformats.org/drawingml/2006/main">
              <a:ext uri="{FF2B5EF4-FFF2-40B4-BE49-F238E27FC236}">
                <a16:creationId xmlns:a16="http://schemas.microsoft.com/office/drawing/2014/main" id="{D1654148-70F0-428C-A504-20EC2832A9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5F3A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section-label">
            <a:extLst xmlns:a="http://schemas.openxmlformats.org/drawingml/2006/main">
              <a:ext uri="{FF2B5EF4-FFF2-40B4-BE49-F238E27FC236}">
                <a16:creationId xmlns:a16="http://schemas.microsoft.com/office/drawing/2014/main" id="{57447DDE-5101-4797-BF98-EFC4221670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050"/>
            <a:ext cx="6858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350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defRPr>
            </a:pPr>
            <a:r>
              <a:rPr sz="1350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rPr>
              <a:t>ПЕРЕД ПЕРВЫМ ЗАПУСКОМ</a:t>
            </a:r>
          </a:p>
        </p:txBody>
      </p:sp>
      <p:sp>
        <p:nvSpPr>
          <p:cNvPr id="3" name="slide-title">
            <a:extLst xmlns:a="http://schemas.openxmlformats.org/drawingml/2006/main">
              <a:ext uri="{FF2B5EF4-FFF2-40B4-BE49-F238E27FC236}">
                <a16:creationId xmlns:a16="http://schemas.microsoft.com/office/drawing/2014/main" id="{22ABD138-2983-4ACF-87A1-623EAFDC76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81050"/>
            <a:ext cx="10820400" cy="838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2000"/>
              </a:lnSpc>
              <a:buNone/>
              <a:defRPr sz="34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34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У программы три рабочих места</a:t>
            </a:r>
          </a:p>
        </p:txBody>
      </p:sp>
      <p:sp>
        <p:nvSpPr>
          <p:cNvPr id="4" name="slide-number">
            <a:extLst xmlns:a="http://schemas.openxmlformats.org/drawingml/2006/main">
              <a:ext uri="{FF2B5EF4-FFF2-40B4-BE49-F238E27FC236}">
                <a16:creationId xmlns:a16="http://schemas.microsoft.com/office/drawing/2014/main" id="{7965C59F-D063-4A93-B9DC-BA08C4FF8C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34750" y="6438900"/>
            <a:ext cx="381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12000"/>
              </a:lnSpc>
              <a:buNone/>
              <a:defRPr sz="9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9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07</a:t>
            </a:r>
          </a:p>
        </p:txBody>
      </p:sp>
      <p:sp>
        <p:nvSpPr>
          <p:cNvPr id="5" name="1 · Редактор-badge">
            <a:extLst xmlns:a="http://schemas.openxmlformats.org/drawingml/2006/main">
              <a:ext uri="{FF2B5EF4-FFF2-40B4-BE49-F238E27FC236}">
                <a16:creationId xmlns:a16="http://schemas.microsoft.com/office/drawing/2014/main" id="{9291340A-0570-43D7-A599-30F765BFCA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2171700"/>
            <a:ext cx="819150" cy="8191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35F3A4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2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5307137d38547c2"/>
          <a:stretch xmlns:a="http://schemas.openxmlformats.org/drawingml/2006/main"/>
        </p:blipFill>
        <p:spPr>
          <a:xfrm xmlns:a="http://schemas.openxmlformats.org/drawingml/2006/main">
            <a:off x="980313" y="2351913"/>
            <a:ext cx="458724" cy="458724"/>
          </a:xfrm>
          <a:prstGeom xmlns:a="http://schemas.openxmlformats.org/drawingml/2006/main" prst="rect">
            <a:avLst/>
          </a:prstGeom>
        </p:spPr>
      </p:pic>
      <p:sp>
        <p:nvSpPr>
          <p:cNvPr id="7" name="workspace-0-title">
            <a:extLst xmlns:a="http://schemas.openxmlformats.org/drawingml/2006/main">
              <a:ext uri="{FF2B5EF4-FFF2-40B4-BE49-F238E27FC236}">
                <a16:creationId xmlns:a16="http://schemas.microsoft.com/office/drawing/2014/main" id="{6D7866E8-B63C-446A-8E6C-C6243AFA7C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3200400"/>
            <a:ext cx="28575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210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210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1 · Редактор</a:t>
            </a:r>
          </a:p>
        </p:txBody>
      </p:sp>
      <p:sp>
        <p:nvSpPr>
          <p:cNvPr id="8" name="workspace-0-body">
            <a:extLst xmlns:a="http://schemas.openxmlformats.org/drawingml/2006/main">
              <a:ext uri="{FF2B5EF4-FFF2-40B4-BE49-F238E27FC236}">
                <a16:creationId xmlns:a16="http://schemas.microsoft.com/office/drawing/2014/main" id="{94C42D8F-C06F-4FF2-86BB-371DCF6F94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3829050"/>
            <a:ext cx="285750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20000"/>
              </a:lnSpc>
              <a:buNone/>
              <a:defRPr sz="18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18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Здесь набираем и сохраняем код.</a:t>
            </a:r>
          </a:p>
        </p:txBody>
      </p:sp>
      <p:sp>
        <p:nvSpPr>
          <p:cNvPr id="9" name="workspace-arrow-0">
            <a:extLst xmlns:a="http://schemas.openxmlformats.org/drawingml/2006/main">
              <a:ext uri="{FF2B5EF4-FFF2-40B4-BE49-F238E27FC236}">
                <a16:creationId xmlns:a16="http://schemas.microsoft.com/office/drawing/2014/main" id="{45722197-F93B-4C3E-A1FD-A2BBE32372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05225" y="2857500"/>
            <a:ext cx="4953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2000"/>
              </a:lnSpc>
              <a:buNone/>
              <a:defRPr sz="2850" b="0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defRPr>
            </a:pPr>
            <a:r>
              <a:rPr sz="2850" b="0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rPr>
              <a:t>→</a:t>
            </a:r>
          </a:p>
        </p:txBody>
      </p:sp>
      <p:sp>
        <p:nvSpPr>
          <p:cNvPr id="10" name="2 · Запуск-badge">
            <a:extLst xmlns:a="http://schemas.openxmlformats.org/drawingml/2006/main">
              <a:ext uri="{FF2B5EF4-FFF2-40B4-BE49-F238E27FC236}">
                <a16:creationId xmlns:a16="http://schemas.microsoft.com/office/drawing/2014/main" id="{FA0F048A-D721-440D-9E68-3FE4456E37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171700"/>
            <a:ext cx="819150" cy="8191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FFC857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30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53671f01ab14d3e"/>
          <a:stretch xmlns:a="http://schemas.openxmlformats.org/drawingml/2006/main"/>
        </p:blipFill>
        <p:spPr>
          <a:xfrm xmlns:a="http://schemas.openxmlformats.org/drawingml/2006/main">
            <a:off x="4466463" y="2351913"/>
            <a:ext cx="458724" cy="458724"/>
          </a:xfrm>
          <a:prstGeom xmlns:a="http://schemas.openxmlformats.org/drawingml/2006/main" prst="rect">
            <a:avLst/>
          </a:prstGeom>
        </p:spPr>
      </p:pic>
      <p:sp>
        <p:nvSpPr>
          <p:cNvPr id="12" name="workspace-1-title">
            <a:extLst xmlns:a="http://schemas.openxmlformats.org/drawingml/2006/main">
              <a:ext uri="{FF2B5EF4-FFF2-40B4-BE49-F238E27FC236}">
                <a16:creationId xmlns:a16="http://schemas.microsoft.com/office/drawing/2014/main" id="{B37A788F-F0DD-4FC8-8514-36A0E5A8D5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3200400"/>
            <a:ext cx="28575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210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210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2 · Запуск</a:t>
            </a:r>
          </a:p>
        </p:txBody>
      </p:sp>
      <p:sp>
        <p:nvSpPr>
          <p:cNvPr id="13" name="workspace-1-body">
            <a:extLst xmlns:a="http://schemas.openxmlformats.org/drawingml/2006/main">
              <a:ext uri="{FF2B5EF4-FFF2-40B4-BE49-F238E27FC236}">
                <a16:creationId xmlns:a16="http://schemas.microsoft.com/office/drawing/2014/main" id="{D57321F5-BFA7-478A-AA5F-A12DACE369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3829050"/>
            <a:ext cx="285750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20000"/>
              </a:lnSpc>
              <a:buNone/>
              <a:defRPr sz="18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18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Просим Python выполнить файл.</a:t>
            </a:r>
          </a:p>
        </p:txBody>
      </p:sp>
      <p:sp>
        <p:nvSpPr>
          <p:cNvPr id="14" name="workspace-arrow-1">
            <a:extLst xmlns:a="http://schemas.openxmlformats.org/drawingml/2006/main">
              <a:ext uri="{FF2B5EF4-FFF2-40B4-BE49-F238E27FC236}">
                <a16:creationId xmlns:a16="http://schemas.microsoft.com/office/drawing/2014/main" id="{E9BC5D91-16A4-4BF9-9D7F-AE071D7C95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91375" y="2857500"/>
            <a:ext cx="4953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2000"/>
              </a:lnSpc>
              <a:buNone/>
              <a:defRPr sz="2850" b="0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defRPr>
            </a:pPr>
            <a:r>
              <a:rPr sz="2850" b="0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rPr>
              <a:t>→</a:t>
            </a:r>
          </a:p>
        </p:txBody>
      </p:sp>
      <p:sp>
        <p:nvSpPr>
          <p:cNvPr id="15" name="3 · Окно вывода-badge">
            <a:extLst xmlns:a="http://schemas.openxmlformats.org/drawingml/2006/main">
              <a:ext uri="{FF2B5EF4-FFF2-40B4-BE49-F238E27FC236}">
                <a16:creationId xmlns:a16="http://schemas.microsoft.com/office/drawing/2014/main" id="{8224F3F9-74DC-4EF5-8378-A553A8A2C6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58150" y="2171700"/>
            <a:ext cx="819150" cy="8191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35F3A4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3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e998a5c21b4439f"/>
          <a:stretch xmlns:a="http://schemas.openxmlformats.org/drawingml/2006/main"/>
        </p:blipFill>
        <p:spPr>
          <a:xfrm xmlns:a="http://schemas.openxmlformats.org/drawingml/2006/main">
            <a:off x="8238363" y="2351913"/>
            <a:ext cx="458724" cy="458724"/>
          </a:xfrm>
          <a:prstGeom xmlns:a="http://schemas.openxmlformats.org/drawingml/2006/main" prst="rect">
            <a:avLst/>
          </a:prstGeom>
        </p:spPr>
      </p:pic>
      <p:sp>
        <p:nvSpPr>
          <p:cNvPr id="17" name="workspace-2-title">
            <a:extLst xmlns:a="http://schemas.openxmlformats.org/drawingml/2006/main">
              <a:ext uri="{FF2B5EF4-FFF2-40B4-BE49-F238E27FC236}">
                <a16:creationId xmlns:a16="http://schemas.microsoft.com/office/drawing/2014/main" id="{8FD3156B-B548-41FF-A04E-6A4DC46AE3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58150" y="3200400"/>
            <a:ext cx="28575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210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210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3 · Окно вывода</a:t>
            </a:r>
          </a:p>
        </p:txBody>
      </p:sp>
      <p:sp>
        <p:nvSpPr>
          <p:cNvPr id="18" name="workspace-2-body">
            <a:extLst xmlns:a="http://schemas.openxmlformats.org/drawingml/2006/main">
              <a:ext uri="{FF2B5EF4-FFF2-40B4-BE49-F238E27FC236}">
                <a16:creationId xmlns:a16="http://schemas.microsoft.com/office/drawing/2014/main" id="{46F85CB9-01ED-4974-81E8-972A420DAF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58150" y="3829050"/>
            <a:ext cx="285750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20000"/>
              </a:lnSpc>
              <a:buNone/>
              <a:defRPr sz="18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18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Здесь видим результат или ошибку.</a:t>
            </a:r>
          </a:p>
        </p:txBody>
      </p:sp>
      <p:sp>
        <p:nvSpPr>
          <p:cNvPr id="19" name="workspace-cycle">
            <a:extLst xmlns:a="http://schemas.openxmlformats.org/drawingml/2006/main">
              <a:ext uri="{FF2B5EF4-FFF2-40B4-BE49-F238E27FC236}">
                <a16:creationId xmlns:a16="http://schemas.microsoft.com/office/drawing/2014/main" id="{5AA8780F-F99B-4D7A-981B-EEF7FA05FA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62600"/>
            <a:ext cx="108204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2000"/>
              </a:lnSpc>
              <a:buNone/>
              <a:defRPr sz="1950" b="1" i="0" lang="ru-RU" noProof="1">
                <a:solidFill>
                  <a:srgbClr val="B7F9DD"/>
                </a:solidFill>
                <a:latin typeface="Arial"/>
                <a:ea typeface="Arial"/>
                <a:cs typeface="Arial"/>
              </a:defRPr>
            </a:pPr>
            <a:r>
              <a:rPr sz="1950" b="1" i="0" lang="ru-RU" noProof="1">
                <a:solidFill>
                  <a:srgbClr val="B7F9DD"/>
                </a:solidFill>
                <a:latin typeface="Arial"/>
                <a:ea typeface="Arial"/>
                <a:cs typeface="Arial"/>
              </a:rPr>
              <a:t>НАПИСАЛИ → ЗАПУСТИЛИ → ПРОВЕРИЛИ</a:t>
            </a:r>
          </a:p>
        </p:txBody>
      </p:sp>
    </p:spTree>
    <p:extLst>
      <p:ext uri="{BB962C8B-B14F-4D97-AF65-F5344CB8AC3E}">
        <p14:creationId xmlns:p14="http://schemas.microsoft.com/office/powerpoint/2010/main" val="288068656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0B122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top-accent">
            <a:extLst xmlns:a="http://schemas.openxmlformats.org/drawingml/2006/main">
              <a:ext uri="{FF2B5EF4-FFF2-40B4-BE49-F238E27FC236}">
                <a16:creationId xmlns:a16="http://schemas.microsoft.com/office/drawing/2014/main" id="{9DDA50A3-6801-4090-9FC6-D25FDFCF5F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5F3A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section-label">
            <a:extLst xmlns:a="http://schemas.openxmlformats.org/drawingml/2006/main">
              <a:ext uri="{FF2B5EF4-FFF2-40B4-BE49-F238E27FC236}">
                <a16:creationId xmlns:a16="http://schemas.microsoft.com/office/drawing/2014/main" id="{2497CA31-D926-4807-B3CC-21EC8394FB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050"/>
            <a:ext cx="6858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350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defRPr>
            </a:pPr>
            <a:r>
              <a:rPr sz="1350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rPr>
              <a:t>РАБОЧИЙ ФАЙЛ КУРСА</a:t>
            </a:r>
          </a:p>
        </p:txBody>
      </p:sp>
      <p:sp>
        <p:nvSpPr>
          <p:cNvPr id="3" name="slide-title">
            <a:extLst xmlns:a="http://schemas.openxmlformats.org/drawingml/2006/main">
              <a:ext uri="{FF2B5EF4-FFF2-40B4-BE49-F238E27FC236}">
                <a16:creationId xmlns:a16="http://schemas.microsoft.com/office/drawing/2014/main" id="{4B840289-631A-4102-BD04-FBA815BB2B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81050"/>
            <a:ext cx="10820400" cy="838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2000"/>
              </a:lnSpc>
              <a:buNone/>
              <a:defRPr sz="34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34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Создай файл проекта game.py</a:t>
            </a:r>
          </a:p>
        </p:txBody>
      </p:sp>
      <p:sp>
        <p:nvSpPr>
          <p:cNvPr id="4" name="slide-number">
            <a:extLst xmlns:a="http://schemas.openxmlformats.org/drawingml/2006/main">
              <a:ext uri="{FF2B5EF4-FFF2-40B4-BE49-F238E27FC236}">
                <a16:creationId xmlns:a16="http://schemas.microsoft.com/office/drawing/2014/main" id="{6F2F196D-A115-4F14-B382-A9670EA3E4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34750" y="6438900"/>
            <a:ext cx="381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12000"/>
              </a:lnSpc>
              <a:buNone/>
              <a:defRPr sz="9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9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08</a:t>
            </a:r>
          </a:p>
        </p:txBody>
      </p:sp>
      <p:sp>
        <p:nvSpPr>
          <p:cNvPr id="5" name="Терминал-badge">
            <a:extLst xmlns:a="http://schemas.openxmlformats.org/drawingml/2006/main">
              <a:ext uri="{FF2B5EF4-FFF2-40B4-BE49-F238E27FC236}">
                <a16:creationId xmlns:a16="http://schemas.microsoft.com/office/drawing/2014/main" id="{9F8FB2D9-E3F2-4647-9A68-0120335950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66900"/>
            <a:ext cx="1104900" cy="11049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35F3A4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23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079ae5501f44497"/>
          <a:stretch xmlns:a="http://schemas.openxmlformats.org/drawingml/2006/main"/>
        </p:blipFill>
        <p:spPr>
          <a:xfrm xmlns:a="http://schemas.openxmlformats.org/drawingml/2006/main">
            <a:off x="928878" y="2109978"/>
            <a:ext cx="618744" cy="618744"/>
          </a:xfrm>
          <a:prstGeom xmlns:a="http://schemas.openxmlformats.org/drawingml/2006/main" prst="rect">
            <a:avLst/>
          </a:prstGeom>
        </p:spPr>
      </p:pic>
      <p:sp>
        <p:nvSpPr>
          <p:cNvPr id="7" name="file-name">
            <a:extLst xmlns:a="http://schemas.openxmlformats.org/drawingml/2006/main">
              <a:ext uri="{FF2B5EF4-FFF2-40B4-BE49-F238E27FC236}">
                <a16:creationId xmlns:a16="http://schemas.microsoft.com/office/drawing/2014/main" id="{6347122A-80B6-4525-A8D3-AAF35FF9AD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1809750"/>
            <a:ext cx="45720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3900" b="1" i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defRPr>
            </a:pPr>
            <a:r>
              <a:rPr sz="3900" b="1" i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rPr>
              <a:t>game.py</a:t>
            </a:r>
          </a:p>
        </p:txBody>
      </p:sp>
      <p:sp>
        <p:nvSpPr>
          <p:cNvPr id="8" name="file-definition">
            <a:extLst xmlns:a="http://schemas.openxmlformats.org/drawingml/2006/main">
              <a:ext uri="{FF2B5EF4-FFF2-40B4-BE49-F238E27FC236}">
                <a16:creationId xmlns:a16="http://schemas.microsoft.com/office/drawing/2014/main" id="{50090328-5167-4F18-9920-F87D51A85A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2552700"/>
            <a:ext cx="8096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8000"/>
              </a:lnSpc>
              <a:buNone/>
              <a:defRPr sz="1875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1875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Это файл проекта: после каждого урока в нём будет оставаться новая часть игры.</a:t>
            </a:r>
          </a:p>
        </p:txBody>
      </p:sp>
      <p:sp>
        <p:nvSpPr>
          <p:cNvPr id="9" name="step-1-bubble">
            <a:extLst xmlns:a="http://schemas.openxmlformats.org/drawingml/2006/main">
              <a:ext uri="{FF2B5EF4-FFF2-40B4-BE49-F238E27FC236}">
                <a16:creationId xmlns:a16="http://schemas.microsoft.com/office/drawing/2014/main" id="{DDE424E5-09ED-471E-9891-9A0E40A5C6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3905250"/>
            <a:ext cx="419100" cy="4191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35F3A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step-1-number">
            <a:extLst xmlns:a="http://schemas.openxmlformats.org/drawingml/2006/main">
              <a:ext uri="{FF2B5EF4-FFF2-40B4-BE49-F238E27FC236}">
                <a16:creationId xmlns:a16="http://schemas.microsoft.com/office/drawing/2014/main" id="{05AA0423-BC9A-434A-8501-9765179CAA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3905250"/>
            <a:ext cx="4191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2000"/>
              </a:lnSpc>
              <a:buNone/>
              <a:defRPr sz="1650" b="1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defRPr>
            </a:pPr>
            <a:r>
              <a:rPr sz="1650" b="1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1" name="step-1-title">
            <a:extLst xmlns:a="http://schemas.openxmlformats.org/drawingml/2006/main">
              <a:ext uri="{FF2B5EF4-FFF2-40B4-BE49-F238E27FC236}">
                <a16:creationId xmlns:a16="http://schemas.microsoft.com/office/drawing/2014/main" id="{21C93A62-EC1F-41A2-9752-56D7619D87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38300" y="3886200"/>
            <a:ext cx="41719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72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172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Создай новый файл</a:t>
            </a:r>
          </a:p>
        </p:txBody>
      </p:sp>
      <p:sp>
        <p:nvSpPr>
          <p:cNvPr id="12" name="step-1-detail">
            <a:extLst xmlns:a="http://schemas.openxmlformats.org/drawingml/2006/main">
              <a:ext uri="{FF2B5EF4-FFF2-40B4-BE49-F238E27FC236}">
                <a16:creationId xmlns:a16="http://schemas.microsoft.com/office/drawing/2014/main" id="{35BB3F25-EA42-46FB-9EE9-A1BDA8BACE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38300" y="4191000"/>
            <a:ext cx="41719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5000"/>
              </a:lnSpc>
              <a:buNone/>
              <a:defRPr sz="135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135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Меню «Файл» → «Новый файл» или команда редактора.</a:t>
            </a:r>
          </a:p>
        </p:txBody>
      </p:sp>
      <p:sp>
        <p:nvSpPr>
          <p:cNvPr id="13" name="step-2-bubble">
            <a:extLst xmlns:a="http://schemas.openxmlformats.org/drawingml/2006/main">
              <a:ext uri="{FF2B5EF4-FFF2-40B4-BE49-F238E27FC236}">
                <a16:creationId xmlns:a16="http://schemas.microsoft.com/office/drawing/2014/main" id="{F421E032-A61A-4F9D-AD4F-05AEF50D13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905250"/>
            <a:ext cx="419100" cy="4191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35F3A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step-2-number">
            <a:extLst xmlns:a="http://schemas.openxmlformats.org/drawingml/2006/main">
              <a:ext uri="{FF2B5EF4-FFF2-40B4-BE49-F238E27FC236}">
                <a16:creationId xmlns:a16="http://schemas.microsoft.com/office/drawing/2014/main" id="{8787197A-0CBF-4507-A794-9DAAB1DD84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905250"/>
            <a:ext cx="4191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2000"/>
              </a:lnSpc>
              <a:buNone/>
              <a:defRPr sz="1650" b="1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defRPr>
            </a:pPr>
            <a:r>
              <a:rPr sz="1650" b="1" i="0" lang="ru-RU" noProof="1">
                <a:solidFill>
                  <a:srgbClr val="0B1224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15" name="step-2-title">
            <a:extLst xmlns:a="http://schemas.openxmlformats.org/drawingml/2006/main">
              <a:ext uri="{FF2B5EF4-FFF2-40B4-BE49-F238E27FC236}">
                <a16:creationId xmlns:a16="http://schemas.microsoft.com/office/drawing/2014/main" id="{74CF17BF-58FF-48D1-8FF3-6C31E12B5B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67550" y="3886200"/>
            <a:ext cx="41719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72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172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Сохрани как game.py</a:t>
            </a:r>
          </a:p>
        </p:txBody>
      </p:sp>
      <p:sp>
        <p:nvSpPr>
          <p:cNvPr id="16" name="step-2-detail">
            <a:extLst xmlns:a="http://schemas.openxmlformats.org/drawingml/2006/main">
              <a:ext uri="{FF2B5EF4-FFF2-40B4-BE49-F238E27FC236}">
                <a16:creationId xmlns:a16="http://schemas.microsoft.com/office/drawing/2014/main" id="{287EA07F-8061-4B63-80AD-EDBA06C0D6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67550" y="4191000"/>
            <a:ext cx="41719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5000"/>
              </a:lnSpc>
              <a:buNone/>
              <a:defRPr sz="135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135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Выбери папку курса и проверь имя файла.</a:t>
            </a:r>
          </a:p>
        </p:txBody>
      </p:sp>
      <p:sp>
        <p:nvSpPr>
          <p:cNvPr id="17" name="keep-open">
            <a:extLst xmlns:a="http://schemas.openxmlformats.org/drawingml/2006/main">
              <a:ext uri="{FF2B5EF4-FFF2-40B4-BE49-F238E27FC236}">
                <a16:creationId xmlns:a16="http://schemas.microsoft.com/office/drawing/2014/main" id="{902908E3-6754-4D19-92F0-109FECB177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619750"/>
            <a:ext cx="108204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2000"/>
              </a:lnSpc>
              <a:buNone/>
              <a:defRPr sz="1875" b="1" i="0" lang="ru-RU" noProof="1">
                <a:solidFill>
                  <a:srgbClr val="B7F9DD"/>
                </a:solidFill>
                <a:latin typeface="Arial"/>
                <a:ea typeface="Arial"/>
                <a:cs typeface="Arial"/>
              </a:defRPr>
            </a:pPr>
            <a:r>
              <a:rPr sz="1875" b="1" i="0" lang="ru-RU" noProof="1">
                <a:solidFill>
                  <a:srgbClr val="B7F9DD"/>
                </a:solidFill>
                <a:latin typeface="Arial"/>
                <a:ea typeface="Arial"/>
                <a:cs typeface="Arial"/>
              </a:rPr>
              <a:t>Оставь game.py открытым: дальше весь код набираем в нём.</a:t>
            </a:r>
          </a:p>
        </p:txBody>
      </p:sp>
    </p:spTree>
    <p:extLst>
      <p:ext uri="{BB962C8B-B14F-4D97-AF65-F5344CB8AC3E}">
        <p14:creationId xmlns:p14="http://schemas.microsoft.com/office/powerpoint/2010/main" val="1827357817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0B122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accent">
            <a:extLst xmlns:a="http://schemas.openxmlformats.org/drawingml/2006/main">
              <a:ext uri="{FF2B5EF4-FFF2-40B4-BE49-F238E27FC236}">
                <a16:creationId xmlns:a16="http://schemas.microsoft.com/office/drawing/2014/main" id="{C125A65A-CF36-4CAB-9E82-F1733436C8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5F3A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section-label">
            <a:extLst xmlns:a="http://schemas.openxmlformats.org/drawingml/2006/main">
              <a:ext uri="{FF2B5EF4-FFF2-40B4-BE49-F238E27FC236}">
                <a16:creationId xmlns:a16="http://schemas.microsoft.com/office/drawing/2014/main" id="{0C6BBC2B-520C-42F4-AF7A-246C96FA6A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050"/>
            <a:ext cx="6858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350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defRPr>
            </a:pPr>
            <a:r>
              <a:rPr sz="1350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rPr>
              <a:t>ПЕРВАЯ КОМАНДА</a:t>
            </a:r>
          </a:p>
        </p:txBody>
      </p:sp>
      <p:sp>
        <p:nvSpPr>
          <p:cNvPr id="3" name="slide-title">
            <a:extLst xmlns:a="http://schemas.openxmlformats.org/drawingml/2006/main">
              <a:ext uri="{FF2B5EF4-FFF2-40B4-BE49-F238E27FC236}">
                <a16:creationId xmlns:a16="http://schemas.microsoft.com/office/drawing/2014/main" id="{B6DBD524-9BA9-41D5-B394-F5BB19A5A2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81050"/>
            <a:ext cx="10820400" cy="838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2000"/>
              </a:lnSpc>
              <a:buNone/>
              <a:defRPr sz="34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3450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print() — готовая функция Python</a:t>
            </a:r>
          </a:p>
        </p:txBody>
      </p:sp>
      <p:sp>
        <p:nvSpPr>
          <p:cNvPr id="4" name="slide-number">
            <a:extLst xmlns:a="http://schemas.openxmlformats.org/drawingml/2006/main">
              <a:ext uri="{FF2B5EF4-FFF2-40B4-BE49-F238E27FC236}">
                <a16:creationId xmlns:a16="http://schemas.microsoft.com/office/drawing/2014/main" id="{37E566C6-0017-49DB-98C6-88559B8CBB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34750" y="6438900"/>
            <a:ext cx="381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12000"/>
              </a:lnSpc>
              <a:buNone/>
              <a:defRPr sz="9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defRPr>
            </a:pPr>
            <a:r>
              <a:rPr sz="900" b="0" i="0" lang="ru-RU" noProof="1">
                <a:solidFill>
                  <a:srgbClr val="A8B4D8"/>
                </a:solidFill>
                <a:latin typeface="Arial"/>
                <a:ea typeface="Arial"/>
                <a:cs typeface="Arial"/>
              </a:rPr>
              <a:t>09</a:t>
            </a:r>
          </a:p>
        </p:txBody>
      </p:sp>
      <p:sp>
        <p:nvSpPr>
          <p:cNvPr id="5" name="function-definition">
            <a:extLst xmlns:a="http://schemas.openxmlformats.org/drawingml/2006/main">
              <a:ext uri="{FF2B5EF4-FFF2-40B4-BE49-F238E27FC236}">
                <a16:creationId xmlns:a16="http://schemas.microsoft.com/office/drawing/2014/main" id="{E9FF676D-AFF0-43CE-A661-5D3BC227B6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76400"/>
            <a:ext cx="9334500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6000"/>
              </a:lnSpc>
              <a:buNone/>
              <a:defRPr sz="202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2025" b="1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Функция — готовый блок кода для определённой задачи. Вызвать функцию — запустить этот блок.</a:t>
            </a:r>
          </a:p>
        </p:txBody>
      </p:sp>
      <p:sp>
        <p:nvSpPr>
          <p:cNvPr id="6" name="print-definition">
            <a:extLst xmlns:a="http://schemas.openxmlformats.org/drawingml/2006/main">
              <a:ext uri="{FF2B5EF4-FFF2-40B4-BE49-F238E27FC236}">
                <a16:creationId xmlns:a16="http://schemas.microsoft.com/office/drawing/2014/main" id="{949F062F-5820-456B-91CF-CC84DE28A2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28900"/>
            <a:ext cx="78105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2400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defRPr>
            </a:pPr>
            <a:r>
              <a:rPr sz="2400" b="1" i="0" lang="ru-RU" noProof="1">
                <a:solidFill>
                  <a:srgbClr val="35F3A4"/>
                </a:solidFill>
                <a:latin typeface="Arial"/>
                <a:ea typeface="Arial"/>
                <a:cs typeface="Arial"/>
              </a:rPr>
              <a:t>print() показывает текст в окне вывода.</a:t>
            </a:r>
          </a:p>
        </p:txBody>
      </p:sp>
      <p:sp>
        <p:nvSpPr>
          <p:cNvPr id="7" name="print-syntax-surface">
            <a:extLst xmlns:a="http://schemas.openxmlformats.org/drawingml/2006/main">
              <a:ext uri="{FF2B5EF4-FFF2-40B4-BE49-F238E27FC236}">
                <a16:creationId xmlns:a16="http://schemas.microsoft.com/office/drawing/2014/main" id="{7ADB52FE-D605-4F13-B697-313196C7BC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638550"/>
            <a:ext cx="6858000" cy="1257300"/>
          </a:xfrm>
          <a:prstGeom xmlns:a="http://schemas.openxmlformats.org/drawingml/2006/main" prst="roundRect">
            <a:avLst>
              <a:gd name="adj" fmla="val 12121"/>
            </a:avLst>
          </a:prstGeom>
          <a:solidFill xmlns:a="http://schemas.openxmlformats.org/drawingml/2006/main">
            <a:srgbClr val="080E1D"/>
          </a:solidFill>
          <a:ln xmlns:a="http://schemas.openxmlformats.org/drawingml/2006/main" w="9525">
            <a:solidFill>
              <a:srgbClr val="33446F"/>
            </a:solidFill>
            <a:prstDash val="solid"/>
          </a:ln>
        </p:spPr>
      </p:sp>
      <p:sp>
        <p:nvSpPr>
          <p:cNvPr id="8" name="print-syntax">
            <a:extLst xmlns:a="http://schemas.openxmlformats.org/drawingml/2006/main">
              <a:ext uri="{FF2B5EF4-FFF2-40B4-BE49-F238E27FC236}">
                <a16:creationId xmlns:a16="http://schemas.microsoft.com/office/drawing/2014/main" id="{953AB0D5-CFDB-4C2C-84A6-BEFA3F09F3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810000"/>
            <a:ext cx="63246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20000"/>
              </a:lnSpc>
              <a:spcAft>
                <a:spcPts val="8"/>
              </a:spcAft>
              <a:buNone/>
              <a:defRPr sz="2475" b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defRPr>
            </a:pPr>
            <a:r>
              <a:rPr sz="2475" b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rPr>
              <a:t>print</a:t>
            </a:r>
            <a:r>
              <a:rPr sz="2475" b="0" lang="ru-RU" noProof="1">
                <a:solidFill>
                  <a:srgbClr val="F7F9FC"/>
                </a:solidFill>
                <a:latin typeface="Courier New"/>
                <a:ea typeface="Courier New"/>
                <a:cs typeface="Courier New"/>
              </a:rPr>
              <a:t>("Привет!")</a:t>
            </a:r>
          </a:p>
        </p:txBody>
      </p:sp>
      <p:sp>
        <p:nvSpPr>
          <p:cNvPr id="9" name="print-parts">
            <a:extLst xmlns:a="http://schemas.openxmlformats.org/drawingml/2006/main">
              <a:ext uri="{FF2B5EF4-FFF2-40B4-BE49-F238E27FC236}">
                <a16:creationId xmlns:a16="http://schemas.microsoft.com/office/drawing/2014/main" id="{9D07BA35-7D17-4FAD-ACCA-D28D5BE89A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3524250"/>
            <a:ext cx="3238500" cy="1676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35000"/>
              </a:lnSpc>
              <a:buNone/>
              <a:defRPr sz="1725" b="0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1725" b="0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print — имя функции</a:t>
            </a:r>
          </a:p>
          <a:p xmlns:a="http://schemas.openxmlformats.org/drawingml/2006/main">
            <a:pPr algn="l">
              <a:lnSpc>
                <a:spcPct val="135000"/>
              </a:lnSpc>
              <a:buNone/>
              <a:defRPr sz="1725" b="0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1725" b="0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( ) — место для текста</a:t>
            </a:r>
          </a:p>
          <a:p xmlns:a="http://schemas.openxmlformats.org/drawingml/2006/main">
            <a:pPr algn="l">
              <a:lnSpc>
                <a:spcPct val="135000"/>
              </a:lnSpc>
              <a:buNone/>
              <a:defRPr sz="1725" b="0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defRPr>
            </a:pPr>
            <a:r>
              <a:rPr sz="1725" b="0" i="0" lang="ru-RU" noProof="1">
                <a:solidFill>
                  <a:srgbClr val="F7F9FC"/>
                </a:solidFill>
                <a:latin typeface="Arial"/>
                <a:ea typeface="Arial"/>
                <a:cs typeface="Arial"/>
              </a:rPr>
              <a:t>" " — границы текста</a:t>
            </a:r>
          </a:p>
        </p:txBody>
      </p:sp>
      <p:sp>
        <p:nvSpPr>
          <p:cNvPr id="10" name="print-rule">
            <a:extLst xmlns:a="http://schemas.openxmlformats.org/drawingml/2006/main">
              <a:ext uri="{FF2B5EF4-FFF2-40B4-BE49-F238E27FC236}">
                <a16:creationId xmlns:a16="http://schemas.microsoft.com/office/drawing/2014/main" id="{1C57C9DE-AFB8-4A47-A7F0-12F5BCE202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410200"/>
            <a:ext cx="108204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2000"/>
              </a:lnSpc>
              <a:buNone/>
              <a:defRPr sz="1875" b="1" i="0" lang="ru-RU" noProof="1">
                <a:solidFill>
                  <a:srgbClr val="FFC857"/>
                </a:solidFill>
                <a:latin typeface="Arial"/>
                <a:ea typeface="Arial"/>
                <a:cs typeface="Arial"/>
              </a:defRPr>
            </a:pPr>
            <a:r>
              <a:rPr sz="1875" b="1" i="0" lang="ru-RU" noProof="1">
                <a:solidFill>
                  <a:srgbClr val="FFC857"/>
                </a:solidFill>
                <a:latin typeface="Arial"/>
                <a:ea typeface="Arial"/>
                <a:cs typeface="Arial"/>
              </a:rPr>
              <a:t>Скобки — часть вызова функции, кавычки — границы текста.</a:t>
            </a:r>
          </a:p>
        </p:txBody>
      </p:sp>
    </p:spTree>
    <p:extLst>
      <p:ext uri="{BB962C8B-B14F-4D97-AF65-F5344CB8AC3E}">
        <p14:creationId xmlns:p14="http://schemas.microsoft.com/office/powerpoint/2010/main" val="2095988481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2026-08-30T20:42:29.2190000Z</dcterms:created>
  <dcterms:modified xsi:type="dcterms:W3CDTF">2026-08-30T20:42:29.2200000Z</dcterms:modified>
</coreProperties>
</file>